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4"/>
    <p:sldMasterId id="2147483681" r:id="rId5"/>
  </p:sldMasterIdLst>
  <p:notesMasterIdLst>
    <p:notesMasterId r:id="rId22"/>
  </p:notesMasterIdLst>
  <p:handoutMasterIdLst>
    <p:handoutMasterId r:id="rId23"/>
  </p:handoutMasterIdLst>
  <p:sldIdLst>
    <p:sldId id="292" r:id="rId6"/>
    <p:sldId id="258" r:id="rId7"/>
    <p:sldId id="261" r:id="rId8"/>
    <p:sldId id="274" r:id="rId9"/>
    <p:sldId id="262" r:id="rId10"/>
    <p:sldId id="275" r:id="rId11"/>
    <p:sldId id="276" r:id="rId12"/>
    <p:sldId id="277" r:id="rId13"/>
    <p:sldId id="279" r:id="rId14"/>
    <p:sldId id="303" r:id="rId15"/>
    <p:sldId id="305" r:id="rId16"/>
    <p:sldId id="296" r:id="rId17"/>
    <p:sldId id="298" r:id="rId18"/>
    <p:sldId id="297" r:id="rId19"/>
    <p:sldId id="294" r:id="rId20"/>
    <p:sldId id="293" r:id="rId21"/>
  </p:sldIdLst>
  <p:sldSz cx="12192000" cy="6858000"/>
  <p:notesSz cx="7010400" cy="9236075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022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7492" userDrawn="1">
          <p15:clr>
            <a:srgbClr val="A4A3A4"/>
          </p15:clr>
        </p15:guide>
        <p15:guide id="6" pos="1386" userDrawn="1">
          <p15:clr>
            <a:srgbClr val="A4A3A4"/>
          </p15:clr>
        </p15:guide>
        <p15:guide id="7" pos="2144" userDrawn="1">
          <p15:clr>
            <a:srgbClr val="A4A3A4"/>
          </p15:clr>
        </p15:guide>
        <p15:guide id="8" pos="3791" userDrawn="1">
          <p15:clr>
            <a:srgbClr val="A4A3A4"/>
          </p15:clr>
        </p15:guide>
        <p15:guide id="9" pos="3902" userDrawn="1">
          <p15:clr>
            <a:srgbClr val="A4A3A4"/>
          </p15:clr>
        </p15:guide>
        <p15:guide id="10" pos="5511" userDrawn="1">
          <p15:clr>
            <a:srgbClr val="A4A3A4"/>
          </p15:clr>
        </p15:guide>
        <p15:guide id="11" pos="5740" userDrawn="1">
          <p15:clr>
            <a:srgbClr val="A4A3A4"/>
          </p15:clr>
        </p15:guide>
        <p15:guide id="12" pos="2912" userDrawn="1">
          <p15:clr>
            <a:srgbClr val="A4A3A4"/>
          </p15:clr>
        </p15:guide>
        <p15:guide id="13" pos="4672" userDrawn="1">
          <p15:clr>
            <a:srgbClr val="A4A3A4"/>
          </p15:clr>
        </p15:guide>
        <p15:guide id="14" pos="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Martynenko" initials="AM" lastIdx="1" clrIdx="0">
    <p:extLst>
      <p:ext uri="{19B8F6BF-5375-455C-9EA6-DF929625EA0E}">
        <p15:presenceInfo xmlns:p15="http://schemas.microsoft.com/office/powerpoint/2012/main" userId="S-1-5-21-3886516207-614674104-608788231-146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7F1A"/>
    <a:srgbClr val="EE7D11"/>
    <a:srgbClr val="535356"/>
    <a:srgbClr val="757477"/>
    <a:srgbClr val="BFBFBF"/>
    <a:srgbClr val="E2E2E2"/>
    <a:srgbClr val="53064F"/>
    <a:srgbClr val="64636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4683" autoAdjust="0"/>
  </p:normalViewPr>
  <p:slideViewPr>
    <p:cSldViewPr snapToGrid="0" showGuides="1">
      <p:cViewPr varScale="1">
        <p:scale>
          <a:sx n="56" d="100"/>
          <a:sy n="56" d="100"/>
        </p:scale>
        <p:origin x="108" y="1290"/>
      </p:cViewPr>
      <p:guideLst>
        <p:guide orient="horz" pos="2298"/>
        <p:guide orient="horz" pos="2160"/>
        <p:guide orient="horz" pos="2022"/>
        <p:guide orient="horz"/>
        <p:guide pos="7492"/>
        <p:guide pos="1386"/>
        <p:guide pos="2144"/>
        <p:guide pos="3791"/>
        <p:guide pos="3902"/>
        <p:guide pos="5511"/>
        <p:guide pos="5740"/>
        <p:guide pos="2912"/>
        <p:guide pos="4672"/>
        <p:guide pos="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50" y="-9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6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7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13110181311018E-2"/>
          <c:y val="0.14482758620689656"/>
          <c:w val="0.85006973500697347"/>
          <c:h val="0.7103448275862068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30788005578800559"/>
                  <c:y val="2.586206896551724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4C1-4C8F-85D4-3764E45336B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.49093444909344491"/>
                  <c:y val="2.586206896551724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4C1-4C8F-85D4-3764E45336B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1952</c:v>
                </c:pt>
                <c:pt idx="1">
                  <c:v>3432.2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C1-4C8F-85D4-3764E4533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56143416"/>
        <c:axId val="256150864"/>
      </c:barChart>
      <c:catAx>
        <c:axId val="25614341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56150864"/>
        <c:crosses val="min"/>
        <c:auto val="0"/>
        <c:lblAlgn val="ctr"/>
        <c:lblOffset val="100"/>
        <c:noMultiLvlLbl val="0"/>
      </c:catAx>
      <c:valAx>
        <c:axId val="256150864"/>
        <c:scaling>
          <c:orientation val="minMax"/>
          <c:max val="3432.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5614341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184466019417475E-2"/>
          <c:y val="0.22459893048128343"/>
          <c:w val="0.78737864077669906"/>
          <c:h val="0.5508021390374331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854368932038835"/>
                  <c:y val="4.010695187165775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CA7-4DB3-A070-765A5C82BBE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1354.4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A7-4DB3-A070-765A5C82B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56144200"/>
        <c:axId val="256145768"/>
      </c:barChart>
      <c:catAx>
        <c:axId val="25614420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56145768"/>
        <c:crosses val="min"/>
        <c:auto val="0"/>
        <c:lblAlgn val="ctr"/>
        <c:lblOffset val="100"/>
        <c:noMultiLvlLbl val="0"/>
      </c:catAx>
      <c:valAx>
        <c:axId val="256145768"/>
        <c:scaling>
          <c:orientation val="minMax"/>
          <c:max val="1354.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5614420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096774193548388"/>
          <c:y val="0.22459893048128343"/>
          <c:w val="0.21505376344086022"/>
          <c:h val="0.5508021390374331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0043010752688173"/>
                  <c:y val="4.0106951871657758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941-49DA-B7EC-9D4733A387C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1441.28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41-49DA-B7EC-9D4733A38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56146160"/>
        <c:axId val="256151256"/>
      </c:barChart>
      <c:catAx>
        <c:axId val="25614616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56151256"/>
        <c:crosses val="min"/>
        <c:auto val="0"/>
        <c:lblAlgn val="ctr"/>
        <c:lblOffset val="100"/>
        <c:noMultiLvlLbl val="0"/>
      </c:catAx>
      <c:valAx>
        <c:axId val="256151256"/>
        <c:scaling>
          <c:orientation val="minMax"/>
          <c:max val="1441.28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561461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16504854368931"/>
          <c:y val="0.22459893048128343"/>
          <c:w val="0.41941747572815535"/>
          <c:h val="0.5508021390374331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30145631067961165"/>
                  <c:y val="4.010695187165775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F57-406B-9648-299571DDDF4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2534.1999999999998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57-406B-9648-299571DDD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56144984"/>
        <c:axId val="256141848"/>
      </c:barChart>
      <c:catAx>
        <c:axId val="25614498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56141848"/>
        <c:crosses val="min"/>
        <c:auto val="0"/>
        <c:lblAlgn val="ctr"/>
        <c:lblOffset val="100"/>
        <c:noMultiLvlLbl val="0"/>
      </c:catAx>
      <c:valAx>
        <c:axId val="256141848"/>
        <c:scaling>
          <c:orientation val="minMax"/>
          <c:max val="2534.1999999999998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561449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88349514563107"/>
          <c:y val="0.22459893048128343"/>
          <c:w val="0.53398058252427183"/>
          <c:h val="0.5508021390374331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35873786407766989"/>
                  <c:y val="4.010695187165775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99-4B97-BEFE-AB383F2F83F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1480.2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99-4B97-BEFE-AB383F2F8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56142240"/>
        <c:axId val="256148512"/>
      </c:barChart>
      <c:catAx>
        <c:axId val="25614224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56148512"/>
        <c:crosses val="min"/>
        <c:auto val="0"/>
        <c:lblAlgn val="ctr"/>
        <c:lblOffset val="100"/>
        <c:noMultiLvlLbl val="0"/>
      </c:catAx>
      <c:valAx>
        <c:axId val="256148512"/>
        <c:scaling>
          <c:orientation val="minMax"/>
          <c:max val="1480.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5614224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76377217553689E-2"/>
          <c:y val="2.4276377217553689E-2"/>
          <c:w val="0.95144724556489257"/>
          <c:h val="0.9514472455648925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D83-407A-89D7-D4CCF18BD176}"/>
              </c:ext>
            </c:extLst>
          </c:dPt>
          <c:dPt>
            <c:idx val="1"/>
            <c:bubble3D val="0"/>
            <c:spPr>
              <a:solidFill>
                <a:srgbClr val="80808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83-407A-89D7-D4CCF18BD176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50.231072576556592</c:v>
                </c:pt>
                <c:pt idx="1">
                  <c:v>49.768927423443429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83-407A-89D7-D4CCF18BD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313782991202345"/>
          <c:y val="0.17367949865711726"/>
          <c:w val="0.53445747800586507"/>
          <c:h val="0.65264100268576541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325-4C3E-9092-8ECB65ED7861}"/>
              </c:ext>
            </c:extLst>
          </c:dPt>
          <c:dPt>
            <c:idx val="1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25-4C3E-9092-8ECB65ED7861}"/>
              </c:ext>
            </c:extLst>
          </c:dPt>
          <c:dPt>
            <c:idx val="2"/>
            <c:bubble3D val="0"/>
            <c:spPr>
              <a:solidFill>
                <a:srgbClr val="C3CFE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325-4C3E-9092-8ECB65ED7861}"/>
              </c:ext>
            </c:extLst>
          </c:dPt>
          <c:dLbls>
            <c:dLbl>
              <c:idx val="0"/>
              <c:layout>
                <c:manualLayout>
                  <c:x val="5.2052785923753668E-2"/>
                  <c:y val="3.8495971351835273E-2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325-4C3E-9092-8ECB65ED786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-5.4252199413489736E-2"/>
                  <c:y val="-4.1181736794986573E-2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325-4C3E-9092-8ECB65ED786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68.477531857813545</c:v>
                </c:pt>
                <c:pt idx="1">
                  <c:v>29.890453834115803</c:v>
                </c:pt>
                <c:pt idx="2">
                  <c:v>1.6320143080706457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25-4C3E-9092-8ECB65ED7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512396694214875"/>
          <c:y val="0.17367949865711726"/>
          <c:w val="0.43034238488783944"/>
          <c:h val="0.65264100268576541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E7A-4805-BFAC-E5E2BEDA58E1}"/>
              </c:ext>
            </c:extLst>
          </c:dPt>
          <c:dPt>
            <c:idx val="1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7A-4805-BFAC-E5E2BEDA58E1}"/>
              </c:ext>
            </c:extLst>
          </c:dPt>
          <c:dPt>
            <c:idx val="2"/>
            <c:bubble3D val="0"/>
            <c:spPr>
              <a:solidFill>
                <a:srgbClr val="C3CFE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E7A-4805-BFAC-E5E2BEDA58E1}"/>
              </c:ext>
            </c:extLst>
          </c:dPt>
          <c:dLbls>
            <c:dLbl>
              <c:idx val="0"/>
              <c:layout>
                <c:manualLayout>
                  <c:x val="2.9515938606847699E-2"/>
                  <c:y val="-2.2381378692927483E-2"/>
                </c:manualLayout>
              </c:layout>
              <c:numFmt formatCode="0.0&quot;%&quot;;&quot;-&quot;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E7A-4805-BFAC-E5E2BEDA58E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-2.9515938606847699E-2"/>
                  <c:y val="1.7009847806624886E-2"/>
                </c:manualLayout>
              </c:layout>
              <c:numFmt formatCode="0.0&quot;%&quot;;&quot;-&quot;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7A-4805-BFAC-E5E2BEDA58E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36.99793266391022</c:v>
                </c:pt>
                <c:pt idx="1">
                  <c:v>62.861783815711746</c:v>
                </c:pt>
                <c:pt idx="2">
                  <c:v>0.14028352037802716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E7A-4805-BFAC-E5E2BEDA5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0" y="0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F0936-AFBC-492D-B1DF-0A17F1FA7E29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52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0" y="8772352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85C28-FC8B-43BD-B7FF-A66A1D766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68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2654C1-C5CD-478D-BDA2-92604F897846}" type="datetimeFigureOut">
              <a:rPr lang="en-US"/>
              <a:pPr>
                <a:defRPr/>
              </a:pPr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074C66-681B-4E2C-9A73-D6FF753AF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45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tags" Target="../tags/tag3.xml"/><Relationship Id="rId16" Type="http://schemas.openxmlformats.org/officeDocument/2006/relationships/image" Target="../media/image2.gi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1.emf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6.xml"/><Relationship Id="rId7" Type="http://schemas.openxmlformats.org/officeDocument/2006/relationships/image" Target="../media/image14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0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accent3"/>
            </a:gs>
            <a:gs pos="82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5700857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4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 userDrawn="1"/>
        </p:nvGrpSpPr>
        <p:grpSpPr>
          <a:xfrm rot="16200000">
            <a:off x="-185788" y="4766819"/>
            <a:ext cx="973553" cy="601979"/>
            <a:chOff x="2297168" y="-1729105"/>
            <a:chExt cx="1589032" cy="798322"/>
          </a:xfrm>
        </p:grpSpPr>
        <p:sp>
          <p:nvSpPr>
            <p:cNvPr id="87" name="Diamond 36"/>
            <p:cNvSpPr>
              <a:spLocks/>
            </p:cNvSpPr>
            <p:nvPr userDrawn="1"/>
          </p:nvSpPr>
          <p:spPr>
            <a:xfrm flipV="1">
              <a:off x="2297168" y="-1729105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baseline="0">
                <a:solidFill>
                  <a:srgbClr val="595959"/>
                </a:solidFill>
              </a:endParaRPr>
            </a:p>
          </p:txBody>
        </p:sp>
        <p:sp>
          <p:nvSpPr>
            <p:cNvPr id="88" name="Diamond 36"/>
            <p:cNvSpPr>
              <a:spLocks/>
            </p:cNvSpPr>
            <p:nvPr userDrawn="1"/>
          </p:nvSpPr>
          <p:spPr>
            <a:xfrm flipV="1">
              <a:off x="2297168" y="-1729105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bg1">
                    <a:alpha val="82000"/>
                  </a:schemeClr>
                </a:gs>
              </a:gsLst>
              <a:lin ang="10800000" scaled="1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EF8A25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</p:grpSp>
      <p:cxnSp>
        <p:nvCxnSpPr>
          <p:cNvPr id="81" name="Straight Connector 80"/>
          <p:cNvCxnSpPr/>
          <p:nvPr userDrawn="1"/>
        </p:nvCxnSpPr>
        <p:spPr>
          <a:xfrm>
            <a:off x="2833057" y="2377440"/>
            <a:ext cx="9373330" cy="0"/>
          </a:xfrm>
          <a:prstGeom prst="line">
            <a:avLst/>
          </a:prstGeom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iamond 64"/>
          <p:cNvSpPr>
            <a:spLocks/>
          </p:cNvSpPr>
          <p:nvPr userDrawn="1"/>
        </p:nvSpPr>
        <p:spPr>
          <a:xfrm flipH="1">
            <a:off x="3213860" y="6314078"/>
            <a:ext cx="606921" cy="493123"/>
          </a:xfrm>
          <a:prstGeom prst="diamond">
            <a:avLst/>
          </a:prstGeom>
          <a:solidFill>
            <a:srgbClr val="F5C77B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F5C7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66" name="Picture 65"/>
          <p:cNvPicPr>
            <a:picLocks/>
          </p:cNvPicPr>
          <p:nvPr userDrawn="1"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7284" y="3930210"/>
            <a:ext cx="1418023" cy="115214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4" name="Diamond 36"/>
          <p:cNvSpPr>
            <a:spLocks/>
          </p:cNvSpPr>
          <p:nvPr userDrawn="1"/>
        </p:nvSpPr>
        <p:spPr>
          <a:xfrm rot="16200000" flipV="1">
            <a:off x="-264495" y="1105067"/>
            <a:ext cx="1385994" cy="857004"/>
          </a:xfrm>
          <a:custGeom>
            <a:avLst/>
            <a:gdLst>
              <a:gd name="connsiteX0" fmla="*/ 0 w 1152144"/>
              <a:gd name="connsiteY0" fmla="*/ 576072 h 1152144"/>
              <a:gd name="connsiteX1" fmla="*/ 576072 w 1152144"/>
              <a:gd name="connsiteY1" fmla="*/ 0 h 1152144"/>
              <a:gd name="connsiteX2" fmla="*/ 1152144 w 1152144"/>
              <a:gd name="connsiteY2" fmla="*/ 576072 h 1152144"/>
              <a:gd name="connsiteX3" fmla="*/ 576072 w 1152144"/>
              <a:gd name="connsiteY3" fmla="*/ 1152144 h 1152144"/>
              <a:gd name="connsiteX4" fmla="*/ 0 w 1152144"/>
              <a:gd name="connsiteY4" fmla="*/ 576072 h 1152144"/>
              <a:gd name="connsiteX0" fmla="*/ 0 w 1152144"/>
              <a:gd name="connsiteY0" fmla="*/ 576072 h 576072"/>
              <a:gd name="connsiteX1" fmla="*/ 576072 w 1152144"/>
              <a:gd name="connsiteY1" fmla="*/ 0 h 576072"/>
              <a:gd name="connsiteX2" fmla="*/ 1152144 w 1152144"/>
              <a:gd name="connsiteY2" fmla="*/ 576072 h 576072"/>
              <a:gd name="connsiteX3" fmla="*/ 0 w 1152144"/>
              <a:gd name="connsiteY3" fmla="*/ 576072 h 576072"/>
              <a:gd name="connsiteX0" fmla="*/ 0 w 1152144"/>
              <a:gd name="connsiteY0" fmla="*/ 741172 h 741172"/>
              <a:gd name="connsiteX1" fmla="*/ 603697 w 1152144"/>
              <a:gd name="connsiteY1" fmla="*/ 0 h 741172"/>
              <a:gd name="connsiteX2" fmla="*/ 1152144 w 1152144"/>
              <a:gd name="connsiteY2" fmla="*/ 741172 h 741172"/>
              <a:gd name="connsiteX3" fmla="*/ 0 w 1152144"/>
              <a:gd name="connsiteY3" fmla="*/ 741172 h 741172"/>
              <a:gd name="connsiteX0" fmla="*/ 0 w 1152144"/>
              <a:gd name="connsiteY0" fmla="*/ 772922 h 772922"/>
              <a:gd name="connsiteX1" fmla="*/ 599093 w 1152144"/>
              <a:gd name="connsiteY1" fmla="*/ 0 h 772922"/>
              <a:gd name="connsiteX2" fmla="*/ 1152144 w 1152144"/>
              <a:gd name="connsiteY2" fmla="*/ 772922 h 772922"/>
              <a:gd name="connsiteX3" fmla="*/ 0 w 1152144"/>
              <a:gd name="connsiteY3" fmla="*/ 772922 h 772922"/>
              <a:gd name="connsiteX0" fmla="*/ 0 w 1152144"/>
              <a:gd name="connsiteY0" fmla="*/ 798322 h 798322"/>
              <a:gd name="connsiteX1" fmla="*/ 599093 w 1152144"/>
              <a:gd name="connsiteY1" fmla="*/ 0 h 798322"/>
              <a:gd name="connsiteX2" fmla="*/ 1152144 w 1152144"/>
              <a:gd name="connsiteY2" fmla="*/ 798322 h 798322"/>
              <a:gd name="connsiteX3" fmla="*/ 0 w 1152144"/>
              <a:gd name="connsiteY3" fmla="*/ 798322 h 79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44" h="798322">
                <a:moveTo>
                  <a:pt x="0" y="798322"/>
                </a:moveTo>
                <a:lnTo>
                  <a:pt x="599093" y="0"/>
                </a:lnTo>
                <a:lnTo>
                  <a:pt x="1152144" y="798322"/>
                </a:lnTo>
                <a:lnTo>
                  <a:pt x="0" y="79832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857004" y="12609"/>
            <a:ext cx="1955732" cy="798322"/>
            <a:chOff x="696316" y="12609"/>
            <a:chExt cx="1589032" cy="798322"/>
          </a:xfrm>
        </p:grpSpPr>
        <p:sp>
          <p:nvSpPr>
            <p:cNvPr id="70" name="Diamond 36"/>
            <p:cNvSpPr>
              <a:spLocks/>
            </p:cNvSpPr>
            <p:nvPr userDrawn="1"/>
          </p:nvSpPr>
          <p:spPr>
            <a:xfrm flipV="1">
              <a:off x="696316" y="12609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  <p:sp>
          <p:nvSpPr>
            <p:cNvPr id="71" name="Diamond 36"/>
            <p:cNvSpPr>
              <a:spLocks/>
            </p:cNvSpPr>
            <p:nvPr userDrawn="1"/>
          </p:nvSpPr>
          <p:spPr>
            <a:xfrm flipV="1">
              <a:off x="696316" y="12609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bg1">
                    <a:alpha val="82000"/>
                  </a:schemeClr>
                </a:gs>
              </a:gsLst>
              <a:lin ang="10800000" scaled="1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EF8A25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</p:grpSp>
      <p:pic>
        <p:nvPicPr>
          <p:cNvPr id="42013" name="Picture 29" descr="C:\Users\vmoleva\Desktop\ERG Pics\o_19ovl7tm2hnako1nfb1routivl.jpg"/>
          <p:cNvPicPr>
            <a:picLocks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7011" y="5688586"/>
            <a:ext cx="1418023" cy="115214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4"/>
          <p:cNvSpPr>
            <a:spLocks noChangeArrowheads="1"/>
          </p:cNvSpPr>
          <p:nvPr userDrawn="1"/>
        </p:nvSpPr>
        <p:spPr bwMode="auto">
          <a:xfrm>
            <a:off x="9107587" y="6246721"/>
            <a:ext cx="30988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542" rIns="0" bIns="112542" anchor="ctr"/>
          <a:lstStyle/>
          <a:p>
            <a:pPr algn="l">
              <a:spcBef>
                <a:spcPct val="20000"/>
              </a:spcBef>
              <a:buFont typeface="Arial" charset="0"/>
              <a:buNone/>
            </a:pPr>
            <a:r>
              <a:rPr lang="ru-RU" altLang="en-US" sz="1723" b="1" dirty="0" smtClean="0">
                <a:solidFill>
                  <a:srgbClr val="595959"/>
                </a:solidFill>
                <a:latin typeface="Arial" charset="0"/>
              </a:rPr>
              <a:t>Евразийская Группа</a:t>
            </a:r>
            <a:endParaRPr lang="ru-RU" altLang="en-US" sz="1723" b="1" dirty="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32" name="Прямоугольник 4"/>
          <p:cNvSpPr>
            <a:spLocks noChangeArrowheads="1"/>
          </p:cNvSpPr>
          <p:nvPr userDrawn="1"/>
        </p:nvSpPr>
        <p:spPr bwMode="auto">
          <a:xfrm>
            <a:off x="9107587" y="6534501"/>
            <a:ext cx="30988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542" rIns="0" bIns="112542" anchor="ctr"/>
          <a:lstStyle/>
          <a:p>
            <a:pPr algn="l">
              <a:spcBef>
                <a:spcPct val="20000"/>
              </a:spcBef>
              <a:buFont typeface="Arial" charset="0"/>
              <a:buNone/>
            </a:pPr>
            <a:r>
              <a:rPr lang="en-GB" altLang="en-US" sz="1723" b="1" dirty="0" smtClean="0">
                <a:solidFill>
                  <a:srgbClr val="595959"/>
                </a:solidFill>
                <a:latin typeface="Arial" charset="0"/>
              </a:rPr>
              <a:t>www.erg.kz</a:t>
            </a:r>
            <a:endParaRPr lang="ru-RU" altLang="en-US" sz="1723" b="1" dirty="0">
              <a:solidFill>
                <a:srgbClr val="595959"/>
              </a:solidFill>
              <a:latin typeface="Arial" charset="0"/>
            </a:endParaRPr>
          </a:p>
        </p:txBody>
      </p:sp>
      <p:pic>
        <p:nvPicPr>
          <p:cNvPr id="42019" name="Picture 35" descr="C:\Users\vmoleva\Downloads\o_19ovpf6av6fprie1ont1r5adq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2064" y="5101640"/>
            <a:ext cx="1418023" cy="1152144"/>
          </a:xfrm>
          <a:prstGeom prst="diamond">
            <a:avLst/>
          </a:prstGeom>
          <a:solidFill>
            <a:schemeClr val="bg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/>
        </p:spPr>
      </p:pic>
      <p:sp>
        <p:nvSpPr>
          <p:cNvPr id="52" name="Diamond 36"/>
          <p:cNvSpPr>
            <a:spLocks/>
          </p:cNvSpPr>
          <p:nvPr userDrawn="1"/>
        </p:nvSpPr>
        <p:spPr>
          <a:xfrm>
            <a:off x="2827284" y="1786130"/>
            <a:ext cx="1418023" cy="576072"/>
          </a:xfrm>
          <a:custGeom>
            <a:avLst/>
            <a:gdLst>
              <a:gd name="connsiteX0" fmla="*/ 0 w 1152144"/>
              <a:gd name="connsiteY0" fmla="*/ 576072 h 1152144"/>
              <a:gd name="connsiteX1" fmla="*/ 576072 w 1152144"/>
              <a:gd name="connsiteY1" fmla="*/ 0 h 1152144"/>
              <a:gd name="connsiteX2" fmla="*/ 1152144 w 1152144"/>
              <a:gd name="connsiteY2" fmla="*/ 576072 h 1152144"/>
              <a:gd name="connsiteX3" fmla="*/ 576072 w 1152144"/>
              <a:gd name="connsiteY3" fmla="*/ 1152144 h 1152144"/>
              <a:gd name="connsiteX4" fmla="*/ 0 w 1152144"/>
              <a:gd name="connsiteY4" fmla="*/ 576072 h 1152144"/>
              <a:gd name="connsiteX0" fmla="*/ 0 w 1152144"/>
              <a:gd name="connsiteY0" fmla="*/ 576072 h 576072"/>
              <a:gd name="connsiteX1" fmla="*/ 576072 w 1152144"/>
              <a:gd name="connsiteY1" fmla="*/ 0 h 576072"/>
              <a:gd name="connsiteX2" fmla="*/ 1152144 w 1152144"/>
              <a:gd name="connsiteY2" fmla="*/ 576072 h 576072"/>
              <a:gd name="connsiteX3" fmla="*/ 0 w 1152144"/>
              <a:gd name="connsiteY3" fmla="*/ 576072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44" h="576072">
                <a:moveTo>
                  <a:pt x="0" y="576072"/>
                </a:moveTo>
                <a:lnTo>
                  <a:pt x="576072" y="0"/>
                </a:lnTo>
                <a:lnTo>
                  <a:pt x="1152144" y="576072"/>
                </a:lnTo>
                <a:lnTo>
                  <a:pt x="0" y="576072"/>
                </a:lnTo>
                <a:close/>
              </a:path>
            </a:pathLst>
          </a:custGeom>
          <a:solidFill>
            <a:srgbClr val="BFBFB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2377440"/>
            <a:ext cx="12192000" cy="2103120"/>
          </a:xfrm>
          <a:prstGeom prst="rect">
            <a:avLst/>
          </a:prstGeom>
          <a:solidFill>
            <a:srgbClr val="EF8A2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 userDrawn="1">
            <p:ph type="ctrTitle"/>
          </p:nvPr>
        </p:nvSpPr>
        <p:spPr>
          <a:xfrm>
            <a:off x="4934225" y="2587513"/>
            <a:ext cx="6648176" cy="1682977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algn="l">
              <a:defRPr sz="3446" b="1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iamond 1"/>
          <p:cNvSpPr>
            <a:spLocks/>
          </p:cNvSpPr>
          <p:nvPr userDrawn="1"/>
        </p:nvSpPr>
        <p:spPr>
          <a:xfrm>
            <a:off x="3569515" y="4505869"/>
            <a:ext cx="1418023" cy="1152144"/>
          </a:xfrm>
          <a:prstGeom prst="diamond">
            <a:avLst/>
          </a:prstGeom>
          <a:solidFill>
            <a:srgbClr val="E2E2E2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24" name="Picture 4" descr="C:\Users\Kaharmanov\Desktop\1.jpg"/>
          <p:cNvPicPr>
            <a:picLocks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2205" y="26926"/>
            <a:ext cx="2881063" cy="234086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vmoleva\Desktop\ERG Pics\2472516_470.jpg"/>
          <p:cNvPicPr>
            <a:picLocks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8758" y="4492246"/>
            <a:ext cx="2881063" cy="234086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Diamond 34"/>
          <p:cNvSpPr>
            <a:spLocks/>
          </p:cNvSpPr>
          <p:nvPr userDrawn="1"/>
        </p:nvSpPr>
        <p:spPr>
          <a:xfrm>
            <a:off x="3557011" y="1196596"/>
            <a:ext cx="1418023" cy="1152144"/>
          </a:xfrm>
          <a:prstGeom prst="diamond">
            <a:avLst/>
          </a:prstGeom>
          <a:solidFill>
            <a:srgbClr val="F9DFB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42033" name="Picture 49" descr="C:\Users\vmoleva\Desktop\Picture1.jpg"/>
          <p:cNvPicPr>
            <a:picLocks noChangeAspect="1" noChangeArrowheads="1"/>
          </p:cNvPicPr>
          <p:nvPr userDrawn="1"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43"/>
          <a:stretch/>
        </p:blipFill>
        <p:spPr bwMode="auto">
          <a:xfrm>
            <a:off x="-35726" y="1182624"/>
            <a:ext cx="4144745" cy="449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3840793" y="252738"/>
            <a:ext cx="1418023" cy="1152144"/>
            <a:chOff x="3479682" y="631955"/>
            <a:chExt cx="1152144" cy="1152144"/>
          </a:xfrm>
        </p:grpSpPr>
        <p:pic>
          <p:nvPicPr>
            <p:cNvPr id="42030" name="Picture 46" descr="C:\Users\vmoleva\Desktop\ERG Pics\Ferroalloys 2.jpg"/>
            <p:cNvPicPr>
              <a:picLocks noChangeArrowheads="1"/>
            </p:cNvPicPr>
            <p:nvPr userDrawn="1"/>
          </p:nvPicPr>
          <p:blipFill rotWithShape="1">
            <a:blip r:embed="rId1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79682" y="631955"/>
              <a:ext cx="1152144" cy="1152144"/>
            </a:xfrm>
            <a:prstGeom prst="diamond">
              <a:avLst/>
            </a:prstGeom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Diamond 35"/>
            <p:cNvSpPr>
              <a:spLocks/>
            </p:cNvSpPr>
            <p:nvPr userDrawn="1"/>
          </p:nvSpPr>
          <p:spPr>
            <a:xfrm>
              <a:off x="3479682" y="631955"/>
              <a:ext cx="1152144" cy="1152144"/>
            </a:xfrm>
            <a:prstGeom prst="diamond">
              <a:avLst/>
            </a:pr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</p:grpSp>
      <p:sp>
        <p:nvSpPr>
          <p:cNvPr id="38" name="Diamond 37"/>
          <p:cNvSpPr>
            <a:spLocks/>
          </p:cNvSpPr>
          <p:nvPr userDrawn="1"/>
        </p:nvSpPr>
        <p:spPr>
          <a:xfrm>
            <a:off x="4312384" y="5063998"/>
            <a:ext cx="1436780" cy="1198880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2" name="Diamond 41"/>
          <p:cNvSpPr>
            <a:spLocks/>
          </p:cNvSpPr>
          <p:nvPr userDrawn="1"/>
        </p:nvSpPr>
        <p:spPr>
          <a:xfrm>
            <a:off x="618622" y="4491736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6" name="Diamond 45"/>
          <p:cNvSpPr>
            <a:spLocks/>
          </p:cNvSpPr>
          <p:nvPr userDrawn="1"/>
        </p:nvSpPr>
        <p:spPr>
          <a:xfrm flipH="1">
            <a:off x="3194304" y="688759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7" name="Diamond 46"/>
          <p:cNvSpPr>
            <a:spLocks/>
          </p:cNvSpPr>
          <p:nvPr userDrawn="1"/>
        </p:nvSpPr>
        <p:spPr>
          <a:xfrm flipH="1">
            <a:off x="2988559" y="6006031"/>
            <a:ext cx="1036944" cy="842517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8" name="Diamond 47"/>
          <p:cNvSpPr>
            <a:spLocks/>
          </p:cNvSpPr>
          <p:nvPr userDrawn="1"/>
        </p:nvSpPr>
        <p:spPr>
          <a:xfrm flipH="1">
            <a:off x="5074373" y="20175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9" name="Diamond 48"/>
          <p:cNvSpPr>
            <a:spLocks/>
          </p:cNvSpPr>
          <p:nvPr userDrawn="1"/>
        </p:nvSpPr>
        <p:spPr>
          <a:xfrm flipH="1">
            <a:off x="2821466" y="2852928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57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50" name="Diamond 49"/>
          <p:cNvSpPr>
            <a:spLocks/>
          </p:cNvSpPr>
          <p:nvPr userDrawn="1"/>
        </p:nvSpPr>
        <p:spPr>
          <a:xfrm flipH="1">
            <a:off x="1102178" y="541494"/>
            <a:ext cx="1070447" cy="869738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1" name="Diamond 36"/>
          <p:cNvSpPr>
            <a:spLocks/>
          </p:cNvSpPr>
          <p:nvPr userDrawn="1"/>
        </p:nvSpPr>
        <p:spPr>
          <a:xfrm>
            <a:off x="754602" y="5851216"/>
            <a:ext cx="1418023" cy="576072"/>
          </a:xfrm>
          <a:custGeom>
            <a:avLst/>
            <a:gdLst>
              <a:gd name="connsiteX0" fmla="*/ 0 w 1152144"/>
              <a:gd name="connsiteY0" fmla="*/ 576072 h 1152144"/>
              <a:gd name="connsiteX1" fmla="*/ 576072 w 1152144"/>
              <a:gd name="connsiteY1" fmla="*/ 0 h 1152144"/>
              <a:gd name="connsiteX2" fmla="*/ 1152144 w 1152144"/>
              <a:gd name="connsiteY2" fmla="*/ 576072 h 1152144"/>
              <a:gd name="connsiteX3" fmla="*/ 576072 w 1152144"/>
              <a:gd name="connsiteY3" fmla="*/ 1152144 h 1152144"/>
              <a:gd name="connsiteX4" fmla="*/ 0 w 1152144"/>
              <a:gd name="connsiteY4" fmla="*/ 576072 h 1152144"/>
              <a:gd name="connsiteX0" fmla="*/ 0 w 1152144"/>
              <a:gd name="connsiteY0" fmla="*/ 576072 h 576072"/>
              <a:gd name="connsiteX1" fmla="*/ 576072 w 1152144"/>
              <a:gd name="connsiteY1" fmla="*/ 0 h 576072"/>
              <a:gd name="connsiteX2" fmla="*/ 1152144 w 1152144"/>
              <a:gd name="connsiteY2" fmla="*/ 576072 h 576072"/>
              <a:gd name="connsiteX3" fmla="*/ 0 w 1152144"/>
              <a:gd name="connsiteY3" fmla="*/ 576072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44" h="576072">
                <a:moveTo>
                  <a:pt x="0" y="576072"/>
                </a:moveTo>
                <a:lnTo>
                  <a:pt x="576072" y="0"/>
                </a:lnTo>
                <a:lnTo>
                  <a:pt x="1152144" y="576072"/>
                </a:lnTo>
                <a:lnTo>
                  <a:pt x="0" y="57607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2" name="Diamond 61"/>
          <p:cNvSpPr>
            <a:spLocks/>
          </p:cNvSpPr>
          <p:nvPr userDrawn="1"/>
        </p:nvSpPr>
        <p:spPr>
          <a:xfrm flipH="1">
            <a:off x="1339356" y="1211072"/>
            <a:ext cx="2736010" cy="4435856"/>
          </a:xfrm>
          <a:custGeom>
            <a:avLst/>
            <a:gdLst>
              <a:gd name="connsiteX0" fmla="*/ 0 w 4446016"/>
              <a:gd name="connsiteY0" fmla="*/ 2223008 h 4446016"/>
              <a:gd name="connsiteX1" fmla="*/ 2223008 w 4446016"/>
              <a:gd name="connsiteY1" fmla="*/ 0 h 4446016"/>
              <a:gd name="connsiteX2" fmla="*/ 4446016 w 4446016"/>
              <a:gd name="connsiteY2" fmla="*/ 2223008 h 4446016"/>
              <a:gd name="connsiteX3" fmla="*/ 2223008 w 4446016"/>
              <a:gd name="connsiteY3" fmla="*/ 4446016 h 4446016"/>
              <a:gd name="connsiteX4" fmla="*/ 0 w 4446016"/>
              <a:gd name="connsiteY4" fmla="*/ 2223008 h 4446016"/>
              <a:gd name="connsiteX0" fmla="*/ 0 w 2223008"/>
              <a:gd name="connsiteY0" fmla="*/ 2223008 h 4446016"/>
              <a:gd name="connsiteX1" fmla="*/ 2223008 w 2223008"/>
              <a:gd name="connsiteY1" fmla="*/ 0 h 4446016"/>
              <a:gd name="connsiteX2" fmla="*/ 2223008 w 2223008"/>
              <a:gd name="connsiteY2" fmla="*/ 4446016 h 4446016"/>
              <a:gd name="connsiteX3" fmla="*/ 0 w 2223008"/>
              <a:gd name="connsiteY3" fmla="*/ 2223008 h 4446016"/>
              <a:gd name="connsiteX0" fmla="*/ 2223008 w 2314448"/>
              <a:gd name="connsiteY0" fmla="*/ 4354576 h 4354576"/>
              <a:gd name="connsiteX1" fmla="*/ 0 w 2314448"/>
              <a:gd name="connsiteY1" fmla="*/ 2131568 h 4354576"/>
              <a:gd name="connsiteX2" fmla="*/ 2314448 w 2314448"/>
              <a:gd name="connsiteY2" fmla="*/ 0 h 4354576"/>
              <a:gd name="connsiteX0" fmla="*/ 2223008 w 2223008"/>
              <a:gd name="connsiteY0" fmla="*/ 4367276 h 4367276"/>
              <a:gd name="connsiteX1" fmla="*/ 0 w 2223008"/>
              <a:gd name="connsiteY1" fmla="*/ 2144268 h 4367276"/>
              <a:gd name="connsiteX2" fmla="*/ 2174748 w 2223008"/>
              <a:gd name="connsiteY2" fmla="*/ 0 h 4367276"/>
              <a:gd name="connsiteX0" fmla="*/ 2223008 w 2223008"/>
              <a:gd name="connsiteY0" fmla="*/ 4405376 h 4405376"/>
              <a:gd name="connsiteX1" fmla="*/ 0 w 2223008"/>
              <a:gd name="connsiteY1" fmla="*/ 2182368 h 4405376"/>
              <a:gd name="connsiteX2" fmla="*/ 2212848 w 2223008"/>
              <a:gd name="connsiteY2" fmla="*/ 0 h 4405376"/>
              <a:gd name="connsiteX0" fmla="*/ 2223008 w 2223008"/>
              <a:gd name="connsiteY0" fmla="*/ 4435856 h 4435856"/>
              <a:gd name="connsiteX1" fmla="*/ 0 w 2223008"/>
              <a:gd name="connsiteY1" fmla="*/ 2212848 h 4435856"/>
              <a:gd name="connsiteX2" fmla="*/ 2212848 w 2223008"/>
              <a:gd name="connsiteY2" fmla="*/ 0 h 443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3008" h="4435856">
                <a:moveTo>
                  <a:pt x="2223008" y="4435856"/>
                </a:moveTo>
                <a:lnTo>
                  <a:pt x="0" y="2212848"/>
                </a:lnTo>
                <a:lnTo>
                  <a:pt x="2212848" y="0"/>
                </a:lnTo>
              </a:path>
            </a:pathLst>
          </a:cu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bg1">
                        <a:alpha val="82000"/>
                      </a:schemeClr>
                    </a:gs>
                  </a:gsLst>
                  <a:lin ang="10800000" scaled="1"/>
                  <a:tileRect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4" name="Diamond 63"/>
          <p:cNvSpPr>
            <a:spLocks/>
          </p:cNvSpPr>
          <p:nvPr userDrawn="1"/>
        </p:nvSpPr>
        <p:spPr>
          <a:xfrm flipH="1">
            <a:off x="3571486" y="1193120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7" name="Diamond 66"/>
          <p:cNvSpPr>
            <a:spLocks/>
          </p:cNvSpPr>
          <p:nvPr userDrawn="1"/>
        </p:nvSpPr>
        <p:spPr>
          <a:xfrm>
            <a:off x="8342" y="826172"/>
            <a:ext cx="871159" cy="1415635"/>
          </a:xfrm>
          <a:custGeom>
            <a:avLst/>
            <a:gdLst>
              <a:gd name="connsiteX0" fmla="*/ 0 w 1415635"/>
              <a:gd name="connsiteY0" fmla="*/ 707818 h 1415635"/>
              <a:gd name="connsiteX1" fmla="*/ 707818 w 1415635"/>
              <a:gd name="connsiteY1" fmla="*/ 0 h 1415635"/>
              <a:gd name="connsiteX2" fmla="*/ 1415635 w 1415635"/>
              <a:gd name="connsiteY2" fmla="*/ 707818 h 1415635"/>
              <a:gd name="connsiteX3" fmla="*/ 707818 w 1415635"/>
              <a:gd name="connsiteY3" fmla="*/ 1415635 h 1415635"/>
              <a:gd name="connsiteX4" fmla="*/ 0 w 1415635"/>
              <a:gd name="connsiteY4" fmla="*/ 707818 h 1415635"/>
              <a:gd name="connsiteX0" fmla="*/ 0 w 707817"/>
              <a:gd name="connsiteY0" fmla="*/ 1415635 h 1415635"/>
              <a:gd name="connsiteX1" fmla="*/ 0 w 707817"/>
              <a:gd name="connsiteY1" fmla="*/ 0 h 1415635"/>
              <a:gd name="connsiteX2" fmla="*/ 707817 w 707817"/>
              <a:gd name="connsiteY2" fmla="*/ 707818 h 1415635"/>
              <a:gd name="connsiteX3" fmla="*/ 0 w 707817"/>
              <a:gd name="connsiteY3" fmla="*/ 1415635 h 141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817" h="1415635">
                <a:moveTo>
                  <a:pt x="0" y="1415635"/>
                </a:moveTo>
                <a:lnTo>
                  <a:pt x="0" y="0"/>
                </a:lnTo>
                <a:lnTo>
                  <a:pt x="707817" y="707818"/>
                </a:lnTo>
                <a:lnTo>
                  <a:pt x="0" y="1415635"/>
                </a:lnTo>
                <a:close/>
              </a:path>
            </a:pathLst>
          </a:custGeom>
          <a:solidFill>
            <a:schemeClr val="tx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53" name="Picture 7" descr="https://www.eurasianresources.lu/uploads/1/images/VWVFNqlj.jpg"/>
          <p:cNvPicPr>
            <a:picLocks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450" y="-1704"/>
            <a:ext cx="1857881" cy="1509528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Diamond 66"/>
          <p:cNvSpPr>
            <a:spLocks/>
          </p:cNvSpPr>
          <p:nvPr userDrawn="1"/>
        </p:nvSpPr>
        <p:spPr>
          <a:xfrm>
            <a:off x="8342" y="826172"/>
            <a:ext cx="871159" cy="1415635"/>
          </a:xfrm>
          <a:custGeom>
            <a:avLst/>
            <a:gdLst>
              <a:gd name="connsiteX0" fmla="*/ 0 w 1415635"/>
              <a:gd name="connsiteY0" fmla="*/ 707818 h 1415635"/>
              <a:gd name="connsiteX1" fmla="*/ 707818 w 1415635"/>
              <a:gd name="connsiteY1" fmla="*/ 0 h 1415635"/>
              <a:gd name="connsiteX2" fmla="*/ 1415635 w 1415635"/>
              <a:gd name="connsiteY2" fmla="*/ 707818 h 1415635"/>
              <a:gd name="connsiteX3" fmla="*/ 707818 w 1415635"/>
              <a:gd name="connsiteY3" fmla="*/ 1415635 h 1415635"/>
              <a:gd name="connsiteX4" fmla="*/ 0 w 1415635"/>
              <a:gd name="connsiteY4" fmla="*/ 707818 h 1415635"/>
              <a:gd name="connsiteX0" fmla="*/ 0 w 707817"/>
              <a:gd name="connsiteY0" fmla="*/ 1415635 h 1415635"/>
              <a:gd name="connsiteX1" fmla="*/ 0 w 707817"/>
              <a:gd name="connsiteY1" fmla="*/ 0 h 1415635"/>
              <a:gd name="connsiteX2" fmla="*/ 707817 w 707817"/>
              <a:gd name="connsiteY2" fmla="*/ 707818 h 1415635"/>
              <a:gd name="connsiteX3" fmla="*/ 0 w 707817"/>
              <a:gd name="connsiteY3" fmla="*/ 1415635 h 141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817" h="1415635">
                <a:moveTo>
                  <a:pt x="0" y="1415635"/>
                </a:moveTo>
                <a:lnTo>
                  <a:pt x="0" y="0"/>
                </a:lnTo>
                <a:lnTo>
                  <a:pt x="707817" y="707818"/>
                </a:lnTo>
                <a:lnTo>
                  <a:pt x="0" y="1415635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33057" y="4485640"/>
            <a:ext cx="9373330" cy="0"/>
          </a:xfrm>
          <a:prstGeom prst="line">
            <a:avLst/>
          </a:prstGeom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iamond 79"/>
          <p:cNvSpPr>
            <a:spLocks/>
          </p:cNvSpPr>
          <p:nvPr userDrawn="1"/>
        </p:nvSpPr>
        <p:spPr>
          <a:xfrm flipH="1">
            <a:off x="4349730" y="4632960"/>
            <a:ext cx="709012" cy="576072"/>
          </a:xfrm>
          <a:prstGeom prst="diamon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42025" name="Picture 41" descr="C:\Users\vmoleva\Desktop\ERG Pics\Iron Ore 4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4514" y="5091879"/>
            <a:ext cx="1418023" cy="1152144"/>
          </a:xfrm>
          <a:prstGeom prst="diamond">
            <a:avLst/>
          </a:prstGeom>
          <a:solidFill>
            <a:schemeClr val="bg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/>
        </p:spPr>
      </p:pic>
      <p:pic>
        <p:nvPicPr>
          <p:cNvPr id="59" name="Picture 58"/>
          <p:cNvPicPr>
            <a:picLocks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21" y="5691126"/>
            <a:ext cx="1418023" cy="115214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Right Triangle 12"/>
          <p:cNvSpPr/>
          <p:nvPr userDrawn="1"/>
        </p:nvSpPr>
        <p:spPr>
          <a:xfrm>
            <a:off x="-1" y="5797040"/>
            <a:ext cx="1323510" cy="1060960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5959"/>
              </a:solidFill>
            </a:endParaRPr>
          </a:p>
        </p:txBody>
      </p:sp>
      <p:sp>
        <p:nvSpPr>
          <p:cNvPr id="86" name="Diamond 85"/>
          <p:cNvSpPr>
            <a:spLocks/>
          </p:cNvSpPr>
          <p:nvPr userDrawn="1"/>
        </p:nvSpPr>
        <p:spPr>
          <a:xfrm>
            <a:off x="3352035" y="42933"/>
            <a:ext cx="922166" cy="749260"/>
          </a:xfrm>
          <a:prstGeom prst="diamond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>
                  <a:alpha val="82000"/>
                </a:schemeClr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07587" y="4585005"/>
            <a:ext cx="2831195" cy="35083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FontTx/>
              <a:buNone/>
              <a:defRPr sz="1723" baseline="0">
                <a:solidFill>
                  <a:schemeClr val="accent1"/>
                </a:solidFill>
              </a:defRPr>
            </a:lvl1pPr>
            <a:lvl2pPr>
              <a:defRPr sz="1723"/>
            </a:lvl2pPr>
            <a:lvl3pPr>
              <a:defRPr sz="1477"/>
            </a:lvl3pPr>
            <a:lvl4pPr>
              <a:defRPr sz="1354"/>
            </a:lvl4pPr>
            <a:lvl5pPr>
              <a:defRPr sz="1354"/>
            </a:lvl5pPr>
          </a:lstStyle>
          <a:p>
            <a:pPr lvl="0"/>
            <a:r>
              <a:rPr lang="en-US" dirty="0" smtClean="0"/>
              <a:t>Date, place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08" y="0"/>
            <a:ext cx="4479857" cy="227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54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5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5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9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062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28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7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870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0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19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2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487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4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406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7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168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666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9599" y="1600202"/>
            <a:ext cx="10972800" cy="452596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723" b="0" baseline="0">
                <a:latin typeface="Arial" pitchFamily="34" charset="0"/>
                <a:cs typeface="Arial" pitchFamily="34" charset="0"/>
              </a:defRPr>
            </a:lvl1pPr>
            <a:lvl2pPr marL="562722" indent="-275500">
              <a:buClrTx/>
              <a:buFont typeface="Arial" pitchFamily="34" charset="0"/>
              <a:buChar char="•"/>
              <a:defRPr sz="1723" b="0">
                <a:latin typeface="Arial" pitchFamily="34" charset="0"/>
                <a:cs typeface="Arial" pitchFamily="34" charset="0"/>
              </a:defRPr>
            </a:lvl2pPr>
            <a:lvl3pPr marL="1406804" indent="-281361">
              <a:buFont typeface="Arial" pitchFamily="34" charset="0"/>
              <a:buChar char="­"/>
              <a:defRPr>
                <a:latin typeface="Arial" pitchFamily="34" charset="0"/>
                <a:cs typeface="Arial" pitchFamily="34" charset="0"/>
              </a:defRPr>
            </a:lvl3pPr>
            <a:lvl4pPr marL="1125444" indent="-275500">
              <a:buClrTx/>
              <a:defRPr sz="1723" b="0">
                <a:latin typeface="Arial" pitchFamily="34" charset="0"/>
                <a:cs typeface="Arial" pitchFamily="34" charset="0"/>
              </a:defRPr>
            </a:lvl4pPr>
            <a:lvl5pPr marL="1473237" indent="-205160">
              <a:buFont typeface="Arial" pitchFamily="34" charset="0"/>
              <a:buChar char="­"/>
              <a:defRPr sz="1969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lang="ru-RU" sz="2954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defTabSz="1125444" fontAlgn="auto" latinLnBrk="0">
              <a:spcAft>
                <a:spcPts val="0"/>
              </a:spcAft>
              <a:buNone/>
            </a:pPr>
            <a:r>
              <a:rPr lang="en-US" dirty="0" smtClean="0"/>
              <a:t>Click to edit title</a:t>
            </a:r>
            <a:endParaRPr lang="ru-RU" dirty="0"/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49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247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4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977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891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994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1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073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lang="ru-RU" sz="2954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defTabSz="1125444" fontAlgn="auto" latinLnBrk="0">
              <a:spcAft>
                <a:spcPts val="0"/>
              </a:spcAft>
              <a:buNone/>
            </a:pPr>
            <a:r>
              <a:rPr lang="en-US" dirty="0" smtClean="0"/>
              <a:t>Click to edit title</a:t>
            </a:r>
            <a:endParaRPr lang="ru-RU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0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lang="ru-RU" sz="2954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defTabSz="1125444" fontAlgn="auto" latinLnBrk="0">
              <a:spcAft>
                <a:spcPts val="0"/>
              </a:spcAft>
              <a:buNone/>
            </a:pPr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69599" y="3354894"/>
            <a:ext cx="10924879" cy="710194"/>
          </a:xfrm>
          <a:prstGeom prst="rect">
            <a:avLst/>
          </a:prstGeom>
          <a:solidFill>
            <a:schemeClr val="tx2"/>
          </a:solidFill>
        </p:spPr>
        <p:txBody>
          <a:bodyPr tIns="182880" bIns="182880" anchor="ctr">
            <a:spAutoFit/>
          </a:bodyPr>
          <a:lstStyle>
            <a:lvl1pPr marL="0" indent="0">
              <a:buNone/>
              <a:defRPr sz="2215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slide divider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5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0344553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 userDrawn="1"/>
        </p:nvSpPr>
        <p:spPr>
          <a:xfrm>
            <a:off x="0" y="2383849"/>
            <a:ext cx="12192000" cy="210312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3845169" y="2612449"/>
            <a:ext cx="7737231" cy="1645920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4431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>
            <a:off x="-14615" y="2391351"/>
            <a:ext cx="3343969" cy="2088116"/>
          </a:xfrm>
          <a:prstGeom prst="homePlate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23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69532" y="2612449"/>
            <a:ext cx="1242646" cy="1645920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buFontTx/>
              <a:buNone/>
              <a:defRPr sz="7385" b="1">
                <a:solidFill>
                  <a:schemeClr val="bg1"/>
                </a:solidFill>
              </a:defRPr>
            </a:lvl1pPr>
            <a:lvl2pPr marL="562722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1125444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688165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2250887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052957" y="2372360"/>
            <a:ext cx="1329543" cy="2126098"/>
            <a:chOff x="1668027" y="2387482"/>
            <a:chExt cx="1080254" cy="2118596"/>
          </a:xfrm>
        </p:grpSpPr>
        <p:sp>
          <p:nvSpPr>
            <p:cNvPr id="73" name="Pentagon 72"/>
            <p:cNvSpPr/>
            <p:nvPr userDrawn="1"/>
          </p:nvSpPr>
          <p:spPr>
            <a:xfrm>
              <a:off x="1696603" y="2387482"/>
              <a:ext cx="1051678" cy="2118596"/>
            </a:xfrm>
            <a:custGeom>
              <a:avLst/>
              <a:gdLst>
                <a:gd name="connsiteX0" fmla="*/ 0 w 2716975"/>
                <a:gd name="connsiteY0" fmla="*/ 0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5" fmla="*/ 0 w 2716975"/>
                <a:gd name="connsiteY5" fmla="*/ 0 h 2088116"/>
                <a:gd name="connsiteX0" fmla="*/ 0 w 2716975"/>
                <a:gd name="connsiteY0" fmla="*/ 2088116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0" fmla="*/ 0 w 1044058"/>
                <a:gd name="connsiteY0" fmla="*/ 2088116 h 2088116"/>
                <a:gd name="connsiteX1" fmla="*/ 0 w 1044058"/>
                <a:gd name="connsiteY1" fmla="*/ 0 h 2088116"/>
                <a:gd name="connsiteX2" fmla="*/ 1044058 w 1044058"/>
                <a:gd name="connsiteY2" fmla="*/ 1044058 h 2088116"/>
                <a:gd name="connsiteX3" fmla="*/ 0 w 1044058"/>
                <a:gd name="connsiteY3" fmla="*/ 2088116 h 2088116"/>
                <a:gd name="connsiteX0" fmla="*/ 0 w 1044058"/>
                <a:gd name="connsiteY0" fmla="*/ 0 h 2179556"/>
                <a:gd name="connsiteX1" fmla="*/ 1044058 w 1044058"/>
                <a:gd name="connsiteY1" fmla="*/ 1044058 h 2179556"/>
                <a:gd name="connsiteX2" fmla="*/ 91440 w 1044058"/>
                <a:gd name="connsiteY2" fmla="*/ 2179556 h 2179556"/>
                <a:gd name="connsiteX0" fmla="*/ 7620 w 1051678"/>
                <a:gd name="connsiteY0" fmla="*/ 0 h 2118596"/>
                <a:gd name="connsiteX1" fmla="*/ 1051678 w 1051678"/>
                <a:gd name="connsiteY1" fmla="*/ 1044058 h 2118596"/>
                <a:gd name="connsiteX2" fmla="*/ 0 w 1051678"/>
                <a:gd name="connsiteY2" fmla="*/ 2118596 h 211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1678" h="2118596">
                  <a:moveTo>
                    <a:pt x="7620" y="0"/>
                  </a:moveTo>
                  <a:lnTo>
                    <a:pt x="1051678" y="1044058"/>
                  </a:lnTo>
                  <a:cubicBezTo>
                    <a:pt x="703659" y="1392077"/>
                    <a:pt x="0" y="2118596"/>
                    <a:pt x="0" y="2118596"/>
                  </a:cubicBezTo>
                </a:path>
              </a:pathLst>
            </a:custGeom>
            <a:ln w="12700">
              <a:solidFill>
                <a:schemeClr val="bg1"/>
              </a:solidFill>
            </a:ln>
            <a:effectLst>
              <a:outerShdw blurRad="114300" dist="50800" algn="r" rotWithShape="0">
                <a:schemeClr val="tx1">
                  <a:alpha val="74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23" dirty="0">
                <a:solidFill>
                  <a:srgbClr val="595959"/>
                </a:solidFill>
              </a:endParaRPr>
            </a:p>
          </p:txBody>
        </p:sp>
        <p:sp>
          <p:nvSpPr>
            <p:cNvPr id="76" name="Pentagon 72"/>
            <p:cNvSpPr/>
            <p:nvPr userDrawn="1"/>
          </p:nvSpPr>
          <p:spPr>
            <a:xfrm>
              <a:off x="1668027" y="2387482"/>
              <a:ext cx="1051678" cy="2118596"/>
            </a:xfrm>
            <a:custGeom>
              <a:avLst/>
              <a:gdLst>
                <a:gd name="connsiteX0" fmla="*/ 0 w 2716975"/>
                <a:gd name="connsiteY0" fmla="*/ 0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5" fmla="*/ 0 w 2716975"/>
                <a:gd name="connsiteY5" fmla="*/ 0 h 2088116"/>
                <a:gd name="connsiteX0" fmla="*/ 0 w 2716975"/>
                <a:gd name="connsiteY0" fmla="*/ 2088116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0" fmla="*/ 0 w 1044058"/>
                <a:gd name="connsiteY0" fmla="*/ 2088116 h 2088116"/>
                <a:gd name="connsiteX1" fmla="*/ 0 w 1044058"/>
                <a:gd name="connsiteY1" fmla="*/ 0 h 2088116"/>
                <a:gd name="connsiteX2" fmla="*/ 1044058 w 1044058"/>
                <a:gd name="connsiteY2" fmla="*/ 1044058 h 2088116"/>
                <a:gd name="connsiteX3" fmla="*/ 0 w 1044058"/>
                <a:gd name="connsiteY3" fmla="*/ 2088116 h 2088116"/>
                <a:gd name="connsiteX0" fmla="*/ 0 w 1044058"/>
                <a:gd name="connsiteY0" fmla="*/ 0 h 2179556"/>
                <a:gd name="connsiteX1" fmla="*/ 1044058 w 1044058"/>
                <a:gd name="connsiteY1" fmla="*/ 1044058 h 2179556"/>
                <a:gd name="connsiteX2" fmla="*/ 91440 w 1044058"/>
                <a:gd name="connsiteY2" fmla="*/ 2179556 h 2179556"/>
                <a:gd name="connsiteX0" fmla="*/ 7620 w 1051678"/>
                <a:gd name="connsiteY0" fmla="*/ 0 h 2118596"/>
                <a:gd name="connsiteX1" fmla="*/ 1051678 w 1051678"/>
                <a:gd name="connsiteY1" fmla="*/ 1044058 h 2118596"/>
                <a:gd name="connsiteX2" fmla="*/ 0 w 1051678"/>
                <a:gd name="connsiteY2" fmla="*/ 2118596 h 211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1678" h="2118596">
                  <a:moveTo>
                    <a:pt x="7620" y="0"/>
                  </a:moveTo>
                  <a:lnTo>
                    <a:pt x="1051678" y="1044058"/>
                  </a:lnTo>
                  <a:cubicBezTo>
                    <a:pt x="703659" y="1392077"/>
                    <a:pt x="0" y="2118596"/>
                    <a:pt x="0" y="2118596"/>
                  </a:cubicBezTo>
                </a:path>
              </a:pathLst>
            </a:custGeom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23" dirty="0">
                <a:solidFill>
                  <a:srgbClr val="59595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12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6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03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2373C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027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3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36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7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103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vmlDrawing" Target="../drawings/vmlDrawing5.v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image" Target="../media/image13.emf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oleObject" Target="../embeddings/oleObject5.bin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40653745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7" name="Слайд think-cell" r:id="rId10" imgW="270" imgH="270" progId="TCLayout.ActiveDocument.1">
                  <p:embed/>
                </p:oleObj>
              </mc:Choice>
              <mc:Fallback>
                <p:oleObj name="Слайд think-cell" r:id="rId10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954" dirty="0" smtClean="0">
                <a:solidFill>
                  <a:schemeClr val="tx1"/>
                </a:solidFill>
              </a:rPr>
              <a:t>Click to add slide title</a:t>
            </a:r>
            <a:endParaRPr lang="en-US" sz="2954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2" r:id="rId2"/>
    <p:sldLayoutId id="2147483673" r:id="rId3"/>
    <p:sldLayoutId id="2147483674" r:id="rId4"/>
    <p:sldLayoutId id="2147483677" r:id="rId5"/>
    <p:sldLayoutId id="21474836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5pPr>
      <a:lvl6pPr marL="562722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6pPr>
      <a:lvl7pPr marL="1125444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7pPr>
      <a:lvl8pPr marL="1688165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8pPr>
      <a:lvl9pPr marL="2250887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9pPr>
    </p:titleStyle>
    <p:bodyStyle>
      <a:lvl1pPr marL="422041" indent="-4220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85" name="Слайд think-cell" r:id="rId23" imgW="594" imgH="595" progId="TCLayout.ActiveDocument.1">
                  <p:embed/>
                </p:oleObj>
              </mc:Choice>
              <mc:Fallback>
                <p:oleObj name="Слайд think-cell" r:id="rId23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2275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629F11A-CAD2-4FD2-9793-0DC6E98D19B3}" type="slidenum">
              <a:rPr lang="ru-RU" sz="1200" smtClean="0">
                <a:solidFill>
                  <a:srgbClr val="32373C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 smtClean="0">
              <a:solidFill>
                <a:srgbClr val="32373C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xmlns="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988" y="37816"/>
            <a:ext cx="808289" cy="60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4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478">
          <p15:clr>
            <a:srgbClr val="A4A3A4"/>
          </p15:clr>
        </p15:guide>
        <p15:guide id="2" orient="horz" pos="3875">
          <p15:clr>
            <a:srgbClr val="A4A3A4"/>
          </p15:clr>
        </p15:guide>
        <p15:guide id="3" orient="horz" pos="2732">
          <p15:clr>
            <a:srgbClr val="A4A3A4"/>
          </p15:clr>
        </p15:guide>
        <p15:guide id="4" pos="815">
          <p15:clr>
            <a:srgbClr val="A4A3A4"/>
          </p15:clr>
        </p15:guide>
        <p15:guide id="5" pos="1338">
          <p15:clr>
            <a:srgbClr val="A4A3A4"/>
          </p15:clr>
        </p15:guide>
        <p15:guide id="6" pos="723">
          <p15:clr>
            <a:srgbClr val="A4A3A4"/>
          </p15:clr>
        </p15:guide>
        <p15:guide id="7" pos="200">
          <p15:clr>
            <a:srgbClr val="A4A3A4"/>
          </p15:clr>
        </p15:guide>
        <p15:guide id="8" pos="1430">
          <p15:clr>
            <a:srgbClr val="A4A3A4"/>
          </p15:clr>
        </p15:guide>
        <p15:guide id="9" pos="1949">
          <p15:clr>
            <a:srgbClr val="A4A3A4"/>
          </p15:clr>
        </p15:guide>
        <p15:guide id="10" pos="2043">
          <p15:clr>
            <a:srgbClr val="A4A3A4"/>
          </p15:clr>
        </p15:guide>
        <p15:guide id="11" pos="2565">
          <p15:clr>
            <a:srgbClr val="A4A3A4"/>
          </p15:clr>
        </p15:guide>
        <p15:guide id="12" pos="2657">
          <p15:clr>
            <a:srgbClr val="A4A3A4"/>
          </p15:clr>
        </p15:guide>
        <p15:guide id="13" pos="3182">
          <p15:clr>
            <a:srgbClr val="A4A3A4"/>
          </p15:clr>
        </p15:guide>
        <p15:guide id="14" pos="3272">
          <p15:clr>
            <a:srgbClr val="A4A3A4"/>
          </p15:clr>
        </p15:guide>
        <p15:guide id="15" pos="3795">
          <p15:clr>
            <a:srgbClr val="A4A3A4"/>
          </p15:clr>
        </p15:guide>
        <p15:guide id="16" pos="3885">
          <p15:clr>
            <a:srgbClr val="A4A3A4"/>
          </p15:clr>
        </p15:guide>
        <p15:guide id="17" pos="4409">
          <p15:clr>
            <a:srgbClr val="A4A3A4"/>
          </p15:clr>
        </p15:guide>
        <p15:guide id="18" pos="4502">
          <p15:clr>
            <a:srgbClr val="A4A3A4"/>
          </p15:clr>
        </p15:guide>
        <p15:guide id="19" pos="5024">
          <p15:clr>
            <a:srgbClr val="A4A3A4"/>
          </p15:clr>
        </p15:guide>
        <p15:guide id="20" pos="5114">
          <p15:clr>
            <a:srgbClr val="A4A3A4"/>
          </p15:clr>
        </p15:guide>
        <p15:guide id="21" pos="5637">
          <p15:clr>
            <a:srgbClr val="A4A3A4"/>
          </p15:clr>
        </p15:guide>
        <p15:guide id="22" pos="5726">
          <p15:clr>
            <a:srgbClr val="A4A3A4"/>
          </p15:clr>
        </p15:guide>
        <p15:guide id="23" pos="6251">
          <p15:clr>
            <a:srgbClr val="A4A3A4"/>
          </p15:clr>
        </p15:guide>
        <p15:guide id="24" pos="6341">
          <p15:clr>
            <a:srgbClr val="A4A3A4"/>
          </p15:clr>
        </p15:guide>
        <p15:guide id="25" pos="6866">
          <p15:clr>
            <a:srgbClr val="A4A3A4"/>
          </p15:clr>
        </p15:guide>
        <p15:guide id="26" pos="6956">
          <p15:clr>
            <a:srgbClr val="A4A3A4"/>
          </p15:clr>
        </p15:guide>
        <p15:guide id="27" orient="horz" pos="444">
          <p15:clr>
            <a:srgbClr val="A4A3A4"/>
          </p15:clr>
        </p15:guide>
        <p15:guide id="28" orient="horz" pos="1589">
          <p15:clr>
            <a:srgbClr val="A4A3A4"/>
          </p15:clr>
        </p15:guide>
        <p15:guide id="29" orient="horz" pos="2158">
          <p15:clr>
            <a:srgbClr val="A4A3A4"/>
          </p15:clr>
        </p15:guide>
        <p15:guide id="30" orient="horz" pos="3303">
          <p15:clr>
            <a:srgbClr val="A4A3A4"/>
          </p15:clr>
        </p15:guide>
        <p15:guide id="31" orient="horz" pos="1017">
          <p15:clr>
            <a:srgbClr val="A4A3A4"/>
          </p15:clr>
        </p15:guide>
        <p15:guide id="32" orient="horz" pos="936">
          <p15:clr>
            <a:srgbClr val="A4A3A4"/>
          </p15:clr>
        </p15:guide>
        <p15:guide id="33" orient="horz" pos="977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chart" Target="../charts/chart2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chart" Target="../charts/chart1.xml"/><Relationship Id="rId2" Type="http://schemas.openxmlformats.org/officeDocument/2006/relationships/tags" Target="../tags/tag53.xml"/><Relationship Id="rId16" Type="http://schemas.openxmlformats.org/officeDocument/2006/relationships/chart" Target="../charts/chart5.xml"/><Relationship Id="rId1" Type="http://schemas.openxmlformats.org/officeDocument/2006/relationships/vmlDrawing" Target="../drawings/vmlDrawing32.vml"/><Relationship Id="rId6" Type="http://schemas.openxmlformats.org/officeDocument/2006/relationships/tags" Target="../tags/tag57.xml"/><Relationship Id="rId11" Type="http://schemas.openxmlformats.org/officeDocument/2006/relationships/image" Target="../media/image23.emf"/><Relationship Id="rId5" Type="http://schemas.openxmlformats.org/officeDocument/2006/relationships/tags" Target="../tags/tag56.xml"/><Relationship Id="rId15" Type="http://schemas.openxmlformats.org/officeDocument/2006/relationships/chart" Target="../charts/chart4.xml"/><Relationship Id="rId10" Type="http://schemas.openxmlformats.org/officeDocument/2006/relationships/oleObject" Target="../embeddings/oleObject32.bin"/><Relationship Id="rId4" Type="http://schemas.openxmlformats.org/officeDocument/2006/relationships/tags" Target="../tags/tag55.xml"/><Relationship Id="rId9" Type="http://schemas.openxmlformats.org/officeDocument/2006/relationships/slideLayout" Target="../slideLayouts/slideLayout14.xml"/><Relationship Id="rId1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slideLayout" Target="../slideLayouts/slideLayout14.xml"/><Relationship Id="rId3" Type="http://schemas.openxmlformats.org/officeDocument/2006/relationships/tags" Target="../tags/tag61.xml"/><Relationship Id="rId21" Type="http://schemas.openxmlformats.org/officeDocument/2006/relationships/chart" Target="../charts/chart6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image" Target="../media/image23.emf"/><Relationship Id="rId1" Type="http://schemas.openxmlformats.org/officeDocument/2006/relationships/vmlDrawing" Target="../drawings/vmlDrawing33.v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chart" Target="../charts/chart8.xml"/><Relationship Id="rId10" Type="http://schemas.openxmlformats.org/officeDocument/2006/relationships/tags" Target="../tags/tag68.xml"/><Relationship Id="rId19" Type="http://schemas.openxmlformats.org/officeDocument/2006/relationships/oleObject" Target="../embeddings/oleObject33.bin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6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8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26.jpg"/><Relationship Id="rId2" Type="http://schemas.openxmlformats.org/officeDocument/2006/relationships/tags" Target="../tags/tag79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7.bin"/><Relationship Id="rId4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81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5.bin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0.bin"/><Relationship Id="rId4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«Алюминий </a:t>
            </a:r>
            <a:r>
              <a:rPr lang="ru-RU" dirty="0"/>
              <a:t>Казахстана</a:t>
            </a:r>
            <a:r>
              <a:rPr lang="ru-RU" dirty="0" smtClean="0"/>
              <a:t>» АҚ, 2026 </a:t>
            </a:r>
            <a:r>
              <a:rPr lang="ru-RU" dirty="0" err="1" smtClean="0"/>
              <a:t>жыл</a:t>
            </a:r>
            <a:endParaRPr lang="ru-RU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23033" y="1614489"/>
            <a:ext cx="6903935" cy="3190122"/>
          </a:xfrm>
        </p:spPr>
        <p:txBody>
          <a:bodyPr/>
          <a:lstStyle/>
          <a:p>
            <a:r>
              <a:rPr lang="ru-RU" dirty="0"/>
              <a:t>2025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тарифтік</a:t>
            </a:r>
            <a:r>
              <a:rPr lang="ru-RU" dirty="0"/>
              <a:t> </a:t>
            </a:r>
            <a:r>
              <a:rPr lang="ru-RU" dirty="0" err="1"/>
              <a:t>сметаның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инвестициялық</a:t>
            </a:r>
            <a:r>
              <a:rPr lang="ru-RU" dirty="0"/>
              <a:t> </a:t>
            </a:r>
            <a:r>
              <a:rPr lang="ru-RU" dirty="0" err="1"/>
              <a:t>бағдарламаның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, </a:t>
            </a:r>
            <a:r>
              <a:rPr lang="ru-RU" dirty="0" err="1"/>
              <a:t>реттеліп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сапасы</a:t>
            </a:r>
            <a:r>
              <a:rPr lang="ru-RU" dirty="0"/>
              <a:t> мен </a:t>
            </a:r>
            <a:r>
              <a:rPr lang="ru-RU" dirty="0" err="1"/>
              <a:t>сенімділігі</a:t>
            </a:r>
            <a:r>
              <a:rPr lang="ru-RU" dirty="0"/>
              <a:t> </a:t>
            </a:r>
            <a:r>
              <a:rPr lang="ru-RU" dirty="0" err="1"/>
              <a:t>көрсеткіштерінің</a:t>
            </a:r>
            <a:r>
              <a:rPr lang="ru-RU" dirty="0"/>
              <a:t> </a:t>
            </a:r>
            <a:r>
              <a:rPr lang="ru-RU" dirty="0" err="1"/>
              <a:t>сақталуы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реттеліп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қызметтерді</a:t>
            </a:r>
            <a:r>
              <a:rPr lang="ru-RU" dirty="0"/>
              <a:t> </a:t>
            </a:r>
            <a:r>
              <a:rPr lang="ru-RU" dirty="0" err="1"/>
              <a:t>ұсыну</a:t>
            </a:r>
            <a:r>
              <a:rPr lang="ru-RU" dirty="0"/>
              <a:t> </a:t>
            </a:r>
            <a:r>
              <a:rPr lang="ru-RU" dirty="0" err="1"/>
              <a:t>жөніндегі</a:t>
            </a:r>
            <a:r>
              <a:rPr lang="ru-RU" dirty="0"/>
              <a:t> </a:t>
            </a:r>
            <a:r>
              <a:rPr lang="ru-RU" dirty="0" err="1"/>
              <a:t>қызметтің</a:t>
            </a:r>
            <a:r>
              <a:rPr lang="ru-RU" dirty="0"/>
              <a:t> </a:t>
            </a:r>
            <a:r>
              <a:rPr lang="ru-RU" dirty="0" err="1"/>
              <a:t>тиімділік</a:t>
            </a:r>
            <a:r>
              <a:rPr lang="ru-RU" dirty="0"/>
              <a:t> </a:t>
            </a:r>
            <a:r>
              <a:rPr lang="ru-RU" dirty="0" err="1"/>
              <a:t>көрсеткіштеріне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есеп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386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7421522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3" name="Слайд think-cell" r:id="rId10" imgW="395" imgH="396" progId="TCLayout.ActiveDocument.1">
                  <p:embed/>
                </p:oleObj>
              </mc:Choice>
              <mc:Fallback>
                <p:oleObj name="Слайд think-cell" r:id="rId10" imgW="395" imgH="396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err="1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(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өндіру</a:t>
            </a:r>
            <a:r>
              <a:rPr lang="ru-RU" dirty="0"/>
              <a:t>) </a:t>
            </a:r>
            <a:r>
              <a:rPr lang="ru-RU" dirty="0" err="1"/>
              <a:t>бойынша</a:t>
            </a:r>
            <a:r>
              <a:rPr lang="ru-RU" dirty="0"/>
              <a:t> «Алюминий Казахстана» АҚ </a:t>
            </a:r>
            <a:r>
              <a:rPr lang="ru-RU" dirty="0" err="1"/>
              <a:t>қызметінің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қаржылық</a:t>
            </a:r>
            <a:r>
              <a:rPr lang="ru-RU" dirty="0"/>
              <a:t> </a:t>
            </a:r>
            <a:r>
              <a:rPr lang="ru-RU" dirty="0" err="1"/>
              <a:t>экономикалық</a:t>
            </a:r>
            <a:r>
              <a:rPr lang="ru-RU" dirty="0"/>
              <a:t> </a:t>
            </a:r>
            <a:r>
              <a:rPr lang="ru-RU" dirty="0" err="1"/>
              <a:t>көрсеткіштері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en-US" b="0" i="1" dirty="0"/>
          </a:p>
        </p:txBody>
      </p:sp>
      <p:sp>
        <p:nvSpPr>
          <p:cNvPr id="36" name="Freeform 140"/>
          <p:cNvSpPr/>
          <p:nvPr/>
        </p:nvSpPr>
        <p:spPr>
          <a:xfrm>
            <a:off x="2641600" y="1174750"/>
            <a:ext cx="7007225" cy="4608513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kk-KZ" sz="1200" dirty="0" smtClean="0">
                <a:solidFill>
                  <a:schemeClr val="accent1"/>
                </a:solidFill>
              </a:rPr>
              <a:t>көрсеткіштер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22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85178335"/>
              </p:ext>
            </p:extLst>
          </p:nvPr>
        </p:nvGraphicFramePr>
        <p:xfrm>
          <a:off x="4465638" y="1970088"/>
          <a:ext cx="4552950" cy="184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0" name="Chart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91061696"/>
              </p:ext>
            </p:extLst>
          </p:nvPr>
        </p:nvGraphicFramePr>
        <p:xfrm>
          <a:off x="4459288" y="1174750"/>
          <a:ext cx="3270250" cy="118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805113" y="1535113"/>
            <a:ext cx="15240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/>
              <a:t>Көрсетілетін</a:t>
            </a:r>
            <a:r>
              <a:rPr lang="ru-RU" sz="1200" dirty="0"/>
              <a:t> </a:t>
            </a:r>
            <a:r>
              <a:rPr lang="ru-RU" sz="1200" dirty="0" err="1"/>
              <a:t>қызметтердің</a:t>
            </a:r>
            <a:r>
              <a:rPr lang="ru-RU" sz="1200" dirty="0"/>
              <a:t> </a:t>
            </a:r>
            <a:r>
              <a:rPr lang="ru-RU" sz="1200" dirty="0" err="1"/>
              <a:t>көлемі</a:t>
            </a:r>
            <a:r>
              <a:rPr lang="ru-RU" sz="1200" dirty="0"/>
              <a:t>, </a:t>
            </a:r>
            <a:r>
              <a:rPr lang="ru-RU" sz="1200" dirty="0" err="1"/>
              <a:t>мың</a:t>
            </a:r>
            <a:r>
              <a:rPr lang="ru-RU" sz="1200" dirty="0"/>
              <a:t> </a:t>
            </a:r>
            <a:r>
              <a:rPr lang="ru-RU" sz="1200" dirty="0" smtClean="0">
                <a:latin typeface="+mn-lt"/>
              </a:rPr>
              <a:t>Гкал</a:t>
            </a:r>
            <a:endParaRPr lang="ru-RU" sz="1200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97175" y="2347952"/>
            <a:ext cx="1668463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/>
              <a:t>Кіріс</a:t>
            </a:r>
            <a:r>
              <a:rPr lang="ru-RU" sz="1200" dirty="0"/>
              <a:t>, </a:t>
            </a:r>
            <a:endParaRPr lang="ru-RU" sz="1200" dirty="0" smtClean="0"/>
          </a:p>
          <a:p>
            <a:r>
              <a:rPr lang="ru-RU" sz="1200" dirty="0" smtClean="0"/>
              <a:t>млн</a:t>
            </a:r>
            <a:r>
              <a:rPr lang="ru-RU" sz="1200" dirty="0"/>
              <a:t>. </a:t>
            </a:r>
            <a:r>
              <a:rPr lang="ru-RU" sz="1200" dirty="0" err="1" smtClean="0"/>
              <a:t>теңге</a:t>
            </a:r>
            <a:endParaRPr lang="ru-RU" sz="12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05113" y="3044825"/>
            <a:ext cx="1524000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/>
              <a:t>Шығындар</a:t>
            </a:r>
            <a:r>
              <a:rPr lang="ru-RU" sz="1200" dirty="0"/>
              <a:t>, </a:t>
            </a:r>
            <a:endParaRPr lang="ru-RU" sz="1200" dirty="0" smtClean="0"/>
          </a:p>
          <a:p>
            <a:r>
              <a:rPr lang="ru-RU" sz="1200" dirty="0" smtClean="0"/>
              <a:t>млн</a:t>
            </a:r>
            <a:r>
              <a:rPr lang="ru-RU" sz="1200" dirty="0"/>
              <a:t>. </a:t>
            </a:r>
            <a:r>
              <a:rPr lang="ru-RU" sz="1200" dirty="0" err="1" smtClean="0"/>
              <a:t>теңге</a:t>
            </a:r>
            <a:endParaRPr lang="ru-RU" sz="12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01937" y="4431053"/>
            <a:ext cx="1506538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/>
              <a:t>Өзіндік</a:t>
            </a:r>
            <a:r>
              <a:rPr lang="ru-RU" sz="1200" dirty="0"/>
              <a:t> </a:t>
            </a:r>
            <a:r>
              <a:rPr lang="ru-RU" sz="1200" dirty="0" err="1"/>
              <a:t>құны</a:t>
            </a:r>
            <a:r>
              <a:rPr lang="ru-RU" sz="1200" dirty="0"/>
              <a:t>, </a:t>
            </a:r>
            <a:endParaRPr lang="ru-RU" sz="1200" dirty="0" smtClean="0"/>
          </a:p>
          <a:p>
            <a:r>
              <a:rPr lang="ru-RU" sz="1200" dirty="0" err="1" smtClean="0"/>
              <a:t>теңге</a:t>
            </a:r>
            <a:r>
              <a:rPr lang="ru-RU" sz="1200" dirty="0" smtClean="0"/>
              <a:t>/ </a:t>
            </a:r>
            <a:r>
              <a:rPr lang="ru-RU" sz="1200" dirty="0" smtClean="0">
                <a:latin typeface="+mn-lt"/>
              </a:rPr>
              <a:t>Гкал</a:t>
            </a:r>
            <a:endParaRPr lang="ru-RU" sz="12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93999" y="3759757"/>
            <a:ext cx="1528763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 smtClean="0"/>
              <a:t>Залал</a:t>
            </a:r>
            <a:r>
              <a:rPr lang="ru-RU" sz="1200" dirty="0" smtClean="0"/>
              <a:t>, </a:t>
            </a:r>
          </a:p>
          <a:p>
            <a:r>
              <a:rPr lang="ru-RU" sz="1200" dirty="0" smtClean="0"/>
              <a:t>млн</a:t>
            </a:r>
            <a:r>
              <a:rPr lang="ru-RU" sz="1200" dirty="0"/>
              <a:t>. </a:t>
            </a:r>
            <a:r>
              <a:rPr lang="ru-RU" sz="1200" dirty="0" err="1" smtClean="0"/>
              <a:t>теңге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24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061236"/>
              </p:ext>
            </p:extLst>
          </p:nvPr>
        </p:nvGraphicFramePr>
        <p:xfrm>
          <a:off x="3400425" y="4779963"/>
          <a:ext cx="3690938" cy="118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797175" y="5272088"/>
            <a:ext cx="1522413" cy="1841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Тариф, </a:t>
            </a:r>
            <a:r>
              <a:rPr lang="ru-RU" sz="1200" dirty="0" err="1" smtClean="0">
                <a:latin typeface="+mn-lt"/>
              </a:rPr>
              <a:t>теңге</a:t>
            </a:r>
            <a:r>
              <a:rPr lang="ru-RU" sz="1200" dirty="0" smtClean="0">
                <a:latin typeface="+mn-lt"/>
              </a:rPr>
              <a:t>/ Гкал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23" name="Chart 3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501866303"/>
              </p:ext>
            </p:extLst>
          </p:nvPr>
        </p:nvGraphicFramePr>
        <p:xfrm>
          <a:off x="3857625" y="4024313"/>
          <a:ext cx="3270250" cy="118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1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973018099"/>
              </p:ext>
            </p:extLst>
          </p:nvPr>
        </p:nvGraphicFramePr>
        <p:xfrm>
          <a:off x="4044950" y="3332163"/>
          <a:ext cx="3270250" cy="118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29070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1686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7" name="Слайд think-cell" r:id="rId19" imgW="395" imgH="396" progId="TCLayout.ActiveDocument.1">
                  <p:embed/>
                </p:oleObj>
              </mc:Choice>
              <mc:Fallback>
                <p:oleObj name="Слайд think-cell" r:id="rId19" imgW="395" imgH="396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err="1"/>
              <a:t>Көрсетілген</a:t>
            </a:r>
            <a:r>
              <a:rPr lang="ru-RU" dirty="0"/>
              <a:t> </a:t>
            </a:r>
            <a:r>
              <a:rPr lang="ru-RU" dirty="0" err="1"/>
              <a:t>реттеліп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көлемі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dirty="0"/>
          </a:p>
        </p:txBody>
      </p:sp>
      <p:graphicFrame>
        <p:nvGraphicFramePr>
          <p:cNvPr id="45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67809829"/>
              </p:ext>
            </p:extLst>
          </p:nvPr>
        </p:nvGraphicFramePr>
        <p:xfrm>
          <a:off x="4294188" y="1862138"/>
          <a:ext cx="3400425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5" name="Прямоугольник 4"/>
          <p:cNvSpPr/>
          <p:nvPr>
            <p:custDataLst>
              <p:tags r:id="rId4"/>
            </p:custDataLst>
          </p:nvPr>
        </p:nvSpPr>
        <p:spPr bwMode="gray">
          <a:xfrm>
            <a:off x="7067550" y="3489325"/>
            <a:ext cx="550863" cy="1651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C0649C3F-ADE7-4F89-975F-1F1DE52333F9}" type="datetime'1 3''5''''''''''''''''4'''''''',''''4'''">
              <a:rPr lang="ru-RU" altLang="en-US" sz="1200" smtClean="0">
                <a:solidFill>
                  <a:schemeClr val="bg1"/>
                </a:solidFill>
              </a:rPr>
              <a:pPr/>
              <a:t>1 354,4</a:t>
            </a:fld>
            <a:endParaRPr lang="ru-RU" sz="12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5"/>
            </p:custDataLst>
          </p:nvPr>
        </p:nvSpPr>
        <p:spPr bwMode="auto">
          <a:xfrm>
            <a:off x="7662863" y="3394075"/>
            <a:ext cx="798513" cy="3651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2025 ж. 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err="1" smtClean="0">
                <a:solidFill>
                  <a:schemeClr val="tx1"/>
                </a:solidFill>
              </a:rPr>
              <a:t>фактісі</a:t>
            </a:r>
            <a:endParaRPr lang="ru-RU" sz="12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>
            <p:custDataLst>
              <p:tags r:id="rId6"/>
            </p:custDataLst>
          </p:nvPr>
        </p:nvSpPr>
        <p:spPr bwMode="gray">
          <a:xfrm>
            <a:off x="4370388" y="3470275"/>
            <a:ext cx="550863" cy="1651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67106AE1-A4AF-4D25-B471-E5792A2BED7F}" type="datetime'1'''''''' 3''''''''''''''''''''''''41'''',''''''''''9'''''">
              <a:rPr lang="ru-RU" altLang="en-US" sz="1200" smtClean="0">
                <a:solidFill>
                  <a:schemeClr val="bg1"/>
                </a:solidFill>
              </a:rPr>
              <a:pPr/>
              <a:t>1 341,9</a:t>
            </a:fld>
            <a:endParaRPr lang="ru-RU" sz="12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>
            <p:custDataLst>
              <p:tags r:id="rId7"/>
            </p:custDataLst>
          </p:nvPr>
        </p:nvSpPr>
        <p:spPr bwMode="auto">
          <a:xfrm>
            <a:off x="3157538" y="3273425"/>
            <a:ext cx="1173163" cy="547688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sz="1200" dirty="0" err="1">
                <a:solidFill>
                  <a:schemeClr val="tx1"/>
                </a:solidFill>
              </a:rPr>
              <a:t>бекітілген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r"/>
            <a:r>
              <a:rPr lang="ru-RU" sz="1200" dirty="0" err="1" smtClean="0">
                <a:solidFill>
                  <a:schemeClr val="tx1"/>
                </a:solidFill>
              </a:rPr>
              <a:t>тарифтік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сметада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r"/>
            <a:r>
              <a:rPr lang="ru-RU" sz="1200" dirty="0" err="1" smtClean="0">
                <a:solidFill>
                  <a:schemeClr val="tx1"/>
                </a:solidFill>
              </a:rPr>
              <a:t>көзделген</a:t>
            </a:r>
            <a:endParaRPr lang="ru-RU" sz="12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4" name="Выноска 2 (без границы) 23"/>
          <p:cNvSpPr/>
          <p:nvPr/>
        </p:nvSpPr>
        <p:spPr>
          <a:xfrm>
            <a:off x="7341394" y="1204913"/>
            <a:ext cx="4773111" cy="1358900"/>
          </a:xfrm>
          <a:prstGeom prst="callout2">
            <a:avLst>
              <a:gd name="adj1" fmla="val 30652"/>
              <a:gd name="adj2" fmla="val 307"/>
              <a:gd name="adj3" fmla="val 37154"/>
              <a:gd name="adj4" fmla="val -12753"/>
              <a:gd name="adj5" fmla="val 90944"/>
              <a:gd name="adj6" fmla="val -19145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dirty="0" err="1" smtClean="0">
                <a:solidFill>
                  <a:schemeClr val="tx1"/>
                </a:solidFill>
              </a:rPr>
              <a:t>Павлодарэнергосбыт</a:t>
            </a:r>
            <a:r>
              <a:rPr lang="ru-RU" sz="1400" dirty="0">
                <a:solidFill>
                  <a:schemeClr val="tx1"/>
                </a:solidFill>
              </a:rPr>
              <a:t>» </a:t>
            </a:r>
            <a:r>
              <a:rPr lang="ru-RU" sz="1400" dirty="0" smtClean="0">
                <a:solidFill>
                  <a:schemeClr val="tx1"/>
                </a:solidFill>
              </a:rPr>
              <a:t>ЖШС </a:t>
            </a:r>
            <a:r>
              <a:rPr lang="ru-RU" sz="2000" dirty="0" smtClean="0">
                <a:solidFill>
                  <a:schemeClr val="accent1"/>
                </a:solidFill>
              </a:rPr>
              <a:t>501,1 </a:t>
            </a:r>
            <a:r>
              <a:rPr lang="ru-RU" sz="1200" i="1" dirty="0" err="1" smtClean="0">
                <a:solidFill>
                  <a:schemeClr val="tx1"/>
                </a:solidFill>
              </a:rPr>
              <a:t>мың</a:t>
            </a:r>
            <a:r>
              <a:rPr lang="ru-RU" sz="1200" i="1" dirty="0" smtClean="0">
                <a:solidFill>
                  <a:schemeClr val="tx1"/>
                </a:solidFill>
              </a:rPr>
              <a:t> 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«Павлодарские тепловые сети» ЖШС </a:t>
            </a:r>
            <a:r>
              <a:rPr lang="ru-RU" sz="2000" dirty="0" smtClean="0">
                <a:solidFill>
                  <a:schemeClr val="accent1"/>
                </a:solidFill>
              </a:rPr>
              <a:t>851,4 </a:t>
            </a:r>
            <a:r>
              <a:rPr lang="ru-RU" sz="1200" i="1" dirty="0" err="1" smtClean="0">
                <a:solidFill>
                  <a:schemeClr val="tx1"/>
                </a:solidFill>
              </a:rPr>
              <a:t>мың</a:t>
            </a:r>
            <a:r>
              <a:rPr lang="ru-RU" sz="1200" i="1" dirty="0" smtClean="0">
                <a:solidFill>
                  <a:schemeClr val="tx1"/>
                </a:solidFill>
              </a:rPr>
              <a:t> 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err="1" smtClean="0">
                <a:solidFill>
                  <a:schemeClr val="tx1"/>
                </a:solidFill>
              </a:rPr>
              <a:t>Басқа</a:t>
            </a:r>
            <a:r>
              <a:rPr lang="ru-RU" sz="1400" dirty="0" smtClean="0">
                <a:solidFill>
                  <a:schemeClr val="tx1"/>
                </a:solidFill>
              </a:rPr>
              <a:t> тұтынушылар</a:t>
            </a:r>
            <a:r>
              <a:rPr lang="ru-RU" sz="2000" dirty="0" smtClean="0">
                <a:solidFill>
                  <a:srgbClr val="EF7F1A"/>
                </a:solidFill>
              </a:rPr>
              <a:t>1,9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</a:rPr>
              <a:t>мың</a:t>
            </a:r>
            <a:r>
              <a:rPr lang="ru-RU" sz="1200" i="1" dirty="0" smtClean="0">
                <a:solidFill>
                  <a:schemeClr val="tx1"/>
                </a:solidFill>
              </a:rPr>
              <a:t> </a:t>
            </a:r>
            <a:r>
              <a:rPr lang="ru-RU" sz="1200" i="1" dirty="0">
                <a:solidFill>
                  <a:schemeClr val="tx1"/>
                </a:solidFill>
              </a:rPr>
              <a:t>Гкал</a:t>
            </a:r>
          </a:p>
        </p:txBody>
      </p:sp>
      <p:sp>
        <p:nvSpPr>
          <p:cNvPr id="25" name="Выноска 2 (без границы) 24"/>
          <p:cNvSpPr/>
          <p:nvPr/>
        </p:nvSpPr>
        <p:spPr>
          <a:xfrm>
            <a:off x="28136" y="4873625"/>
            <a:ext cx="4773111" cy="1377950"/>
          </a:xfrm>
          <a:prstGeom prst="callout2">
            <a:avLst>
              <a:gd name="adj1" fmla="val -74908"/>
              <a:gd name="adj2" fmla="val 92749"/>
              <a:gd name="adj3" fmla="val -60045"/>
              <a:gd name="adj4" fmla="val 72585"/>
              <a:gd name="adj5" fmla="val -12192"/>
              <a:gd name="adj6" fmla="val 60139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dirty="0" err="1" smtClean="0">
                <a:solidFill>
                  <a:schemeClr val="tx1"/>
                </a:solidFill>
              </a:rPr>
              <a:t>Павлодарэнергосбыт</a:t>
            </a:r>
            <a:r>
              <a:rPr lang="ru-RU" sz="1400" dirty="0" smtClean="0">
                <a:solidFill>
                  <a:schemeClr val="tx1"/>
                </a:solidFill>
              </a:rPr>
              <a:t>» ЖШС  </a:t>
            </a:r>
            <a:r>
              <a:rPr lang="ru-RU" sz="2000" dirty="0" smtClean="0">
                <a:solidFill>
                  <a:schemeClr val="accent1"/>
                </a:solidFill>
              </a:rPr>
              <a:t>918,9 </a:t>
            </a:r>
            <a:r>
              <a:rPr lang="ru-RU" sz="1200" i="1" dirty="0" err="1" smtClean="0">
                <a:solidFill>
                  <a:schemeClr val="tx1"/>
                </a:solidFill>
              </a:rPr>
              <a:t>мың</a:t>
            </a:r>
            <a:r>
              <a:rPr lang="ru-RU" sz="1200" i="1" dirty="0" smtClean="0">
                <a:solidFill>
                  <a:schemeClr val="tx1"/>
                </a:solidFill>
              </a:rPr>
              <a:t> </a:t>
            </a:r>
            <a:r>
              <a:rPr lang="ru-RU" sz="1200" i="1" dirty="0">
                <a:solidFill>
                  <a:schemeClr val="tx1"/>
                </a:solidFill>
              </a:rPr>
              <a:t>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«Павлодарские </a:t>
            </a:r>
            <a:r>
              <a:rPr lang="ru-RU" sz="1400" dirty="0">
                <a:solidFill>
                  <a:schemeClr val="tx1"/>
                </a:solidFill>
              </a:rPr>
              <a:t>тепловые сети» </a:t>
            </a:r>
            <a:r>
              <a:rPr lang="ru-RU" sz="1400" dirty="0" smtClean="0">
                <a:solidFill>
                  <a:schemeClr val="tx1"/>
                </a:solidFill>
              </a:rPr>
              <a:t>ЖШС </a:t>
            </a:r>
            <a:r>
              <a:rPr lang="ru-RU" sz="2000" dirty="0" smtClean="0">
                <a:solidFill>
                  <a:schemeClr val="accent1"/>
                </a:solidFill>
              </a:rPr>
              <a:t>401,1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</a:rPr>
              <a:t>мың</a:t>
            </a:r>
            <a:r>
              <a:rPr lang="ru-RU" sz="1200" i="1" dirty="0" smtClean="0">
                <a:solidFill>
                  <a:schemeClr val="tx1"/>
                </a:solidFill>
              </a:rPr>
              <a:t> </a:t>
            </a:r>
            <a:r>
              <a:rPr lang="ru-RU" sz="1200" i="1" dirty="0">
                <a:solidFill>
                  <a:schemeClr val="tx1"/>
                </a:solidFill>
              </a:rPr>
              <a:t>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err="1" smtClean="0">
                <a:solidFill>
                  <a:schemeClr val="tx1"/>
                </a:solidFill>
              </a:rPr>
              <a:t>Басқалары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accent1"/>
                </a:solidFill>
              </a:rPr>
              <a:t>21,9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</a:rPr>
              <a:t>мың</a:t>
            </a:r>
            <a:r>
              <a:rPr lang="ru-RU" sz="1200" i="1" dirty="0" smtClean="0">
                <a:solidFill>
                  <a:schemeClr val="tx1"/>
                </a:solidFill>
              </a:rPr>
              <a:t> </a:t>
            </a:r>
            <a:r>
              <a:rPr lang="ru-RU" sz="1200" i="1" dirty="0">
                <a:solidFill>
                  <a:schemeClr val="tx1"/>
                </a:solidFill>
              </a:rPr>
              <a:t>Гкал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76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324378950"/>
              </p:ext>
            </p:extLst>
          </p:nvPr>
        </p:nvGraphicFramePr>
        <p:xfrm>
          <a:off x="685800" y="2497138"/>
          <a:ext cx="2165350" cy="177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63" name="Прямоугольник 62"/>
          <p:cNvSpPr/>
          <p:nvPr>
            <p:custDataLst>
              <p:tags r:id="rId9"/>
            </p:custDataLst>
          </p:nvPr>
        </p:nvSpPr>
        <p:spPr bwMode="gray">
          <a:xfrm>
            <a:off x="1635125" y="2827338"/>
            <a:ext cx="217488" cy="136525"/>
          </a:xfrm>
          <a:prstGeom prst="rect">
            <a:avLst/>
          </a:prstGeom>
          <a:solidFill>
            <a:srgbClr val="C3CFE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44C020A1-C204-46DE-B9E5-226F40C6764B}" type="datetime'''''''''''''2''''''''''''''''''''''''''%'''">
              <a:rPr lang="ru-RU" altLang="en-US" sz="1000" smtClean="0">
                <a:solidFill>
                  <a:schemeClr val="tx1"/>
                </a:solidFill>
              </a:rPr>
              <a:pPr/>
              <a:t>2%</a:t>
            </a:fld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58" name="Chart 3"/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811085556"/>
              </p:ext>
            </p:extLst>
          </p:nvPr>
        </p:nvGraphicFramePr>
        <p:xfrm>
          <a:off x="8480425" y="2255838"/>
          <a:ext cx="2689225" cy="177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18" name="Прямоугольник 17"/>
          <p:cNvSpPr/>
          <p:nvPr>
            <p:custDataLst>
              <p:tags r:id="rId11"/>
            </p:custDataLst>
          </p:nvPr>
        </p:nvSpPr>
        <p:spPr bwMode="gray">
          <a:xfrm>
            <a:off x="9663113" y="2593975"/>
            <a:ext cx="322263" cy="136525"/>
          </a:xfrm>
          <a:prstGeom prst="rect">
            <a:avLst/>
          </a:prstGeom>
          <a:solidFill>
            <a:srgbClr val="C3CFE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0913C533-5CD3-4589-B113-BFEF209069D9}" type="datetime'''''0'''',''''1''%'''''''''''''''''''''''''''''''''''''">
              <a:rPr lang="ru-RU" altLang="en-US" sz="1000" smtClean="0">
                <a:solidFill>
                  <a:schemeClr val="tx1"/>
                </a:solidFill>
              </a:rPr>
              <a:pPr/>
              <a:t>0,1%</a:t>
            </a:fld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4" name="Pentagon 51"/>
          <p:cNvSpPr/>
          <p:nvPr/>
        </p:nvSpPr>
        <p:spPr>
          <a:xfrm>
            <a:off x="2705100" y="1671638"/>
            <a:ext cx="257175" cy="3536950"/>
          </a:xfrm>
          <a:custGeom>
            <a:avLst/>
            <a:gdLst>
              <a:gd name="connsiteX0" fmla="*/ 0 w 2647950"/>
              <a:gd name="connsiteY0" fmla="*/ 0 h 1906818"/>
              <a:gd name="connsiteX1" fmla="*/ 1694541 w 2647950"/>
              <a:gd name="connsiteY1" fmla="*/ 0 h 1906818"/>
              <a:gd name="connsiteX2" fmla="*/ 2647950 w 2647950"/>
              <a:gd name="connsiteY2" fmla="*/ 953409 h 1906818"/>
              <a:gd name="connsiteX3" fmla="*/ 1694541 w 2647950"/>
              <a:gd name="connsiteY3" fmla="*/ 1906818 h 1906818"/>
              <a:gd name="connsiteX4" fmla="*/ 0 w 2647950"/>
              <a:gd name="connsiteY4" fmla="*/ 1906818 h 1906818"/>
              <a:gd name="connsiteX5" fmla="*/ 0 w 2647950"/>
              <a:gd name="connsiteY5" fmla="*/ 0 h 1906818"/>
              <a:gd name="connsiteX0" fmla="*/ 0 w 2647950"/>
              <a:gd name="connsiteY0" fmla="*/ 1906818 h 1906818"/>
              <a:gd name="connsiteX1" fmla="*/ 1694541 w 2647950"/>
              <a:gd name="connsiteY1" fmla="*/ 0 h 1906818"/>
              <a:gd name="connsiteX2" fmla="*/ 2647950 w 2647950"/>
              <a:gd name="connsiteY2" fmla="*/ 953409 h 1906818"/>
              <a:gd name="connsiteX3" fmla="*/ 1694541 w 2647950"/>
              <a:gd name="connsiteY3" fmla="*/ 1906818 h 1906818"/>
              <a:gd name="connsiteX4" fmla="*/ 0 w 2647950"/>
              <a:gd name="connsiteY4" fmla="*/ 1906818 h 1906818"/>
              <a:gd name="connsiteX0" fmla="*/ 0 w 953409"/>
              <a:gd name="connsiteY0" fmla="*/ 1906818 h 1906818"/>
              <a:gd name="connsiteX1" fmla="*/ 0 w 953409"/>
              <a:gd name="connsiteY1" fmla="*/ 0 h 1906818"/>
              <a:gd name="connsiteX2" fmla="*/ 953409 w 953409"/>
              <a:gd name="connsiteY2" fmla="*/ 953409 h 1906818"/>
              <a:gd name="connsiteX3" fmla="*/ 0 w 953409"/>
              <a:gd name="connsiteY3" fmla="*/ 1906818 h 190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409" h="1906818">
                <a:moveTo>
                  <a:pt x="0" y="1906818"/>
                </a:moveTo>
                <a:lnTo>
                  <a:pt x="0" y="0"/>
                </a:lnTo>
                <a:lnTo>
                  <a:pt x="953409" y="953409"/>
                </a:lnTo>
                <a:lnTo>
                  <a:pt x="0" y="1906818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8" name="Pentagon 51"/>
          <p:cNvSpPr/>
          <p:nvPr/>
        </p:nvSpPr>
        <p:spPr>
          <a:xfrm rot="10800000">
            <a:off x="8507415" y="1658144"/>
            <a:ext cx="222137" cy="3538538"/>
          </a:xfrm>
          <a:custGeom>
            <a:avLst/>
            <a:gdLst>
              <a:gd name="connsiteX0" fmla="*/ 0 w 2647950"/>
              <a:gd name="connsiteY0" fmla="*/ 0 h 1906818"/>
              <a:gd name="connsiteX1" fmla="*/ 1694541 w 2647950"/>
              <a:gd name="connsiteY1" fmla="*/ 0 h 1906818"/>
              <a:gd name="connsiteX2" fmla="*/ 2647950 w 2647950"/>
              <a:gd name="connsiteY2" fmla="*/ 953409 h 1906818"/>
              <a:gd name="connsiteX3" fmla="*/ 1694541 w 2647950"/>
              <a:gd name="connsiteY3" fmla="*/ 1906818 h 1906818"/>
              <a:gd name="connsiteX4" fmla="*/ 0 w 2647950"/>
              <a:gd name="connsiteY4" fmla="*/ 1906818 h 1906818"/>
              <a:gd name="connsiteX5" fmla="*/ 0 w 2647950"/>
              <a:gd name="connsiteY5" fmla="*/ 0 h 1906818"/>
              <a:gd name="connsiteX0" fmla="*/ 0 w 2647950"/>
              <a:gd name="connsiteY0" fmla="*/ 1906818 h 1906818"/>
              <a:gd name="connsiteX1" fmla="*/ 1694541 w 2647950"/>
              <a:gd name="connsiteY1" fmla="*/ 0 h 1906818"/>
              <a:gd name="connsiteX2" fmla="*/ 2647950 w 2647950"/>
              <a:gd name="connsiteY2" fmla="*/ 953409 h 1906818"/>
              <a:gd name="connsiteX3" fmla="*/ 1694541 w 2647950"/>
              <a:gd name="connsiteY3" fmla="*/ 1906818 h 1906818"/>
              <a:gd name="connsiteX4" fmla="*/ 0 w 2647950"/>
              <a:gd name="connsiteY4" fmla="*/ 1906818 h 1906818"/>
              <a:gd name="connsiteX0" fmla="*/ 0 w 953409"/>
              <a:gd name="connsiteY0" fmla="*/ 1906818 h 1906818"/>
              <a:gd name="connsiteX1" fmla="*/ 0 w 953409"/>
              <a:gd name="connsiteY1" fmla="*/ 0 h 1906818"/>
              <a:gd name="connsiteX2" fmla="*/ 953409 w 953409"/>
              <a:gd name="connsiteY2" fmla="*/ 953409 h 1906818"/>
              <a:gd name="connsiteX3" fmla="*/ 0 w 953409"/>
              <a:gd name="connsiteY3" fmla="*/ 1906818 h 190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409" h="1906818">
                <a:moveTo>
                  <a:pt x="0" y="1906818"/>
                </a:moveTo>
                <a:lnTo>
                  <a:pt x="0" y="0"/>
                </a:lnTo>
                <a:lnTo>
                  <a:pt x="953409" y="953409"/>
                </a:lnTo>
                <a:lnTo>
                  <a:pt x="0" y="1906818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>
            <p:custDataLst>
              <p:tags r:id="rId12"/>
            </p:custDataLst>
          </p:nvPr>
        </p:nvSpPr>
        <p:spPr bwMode="auto">
          <a:xfrm>
            <a:off x="3650961" y="6451600"/>
            <a:ext cx="179388" cy="133350"/>
          </a:xfrm>
          <a:prstGeom prst="rect">
            <a:avLst/>
          </a:prstGeom>
          <a:solidFill>
            <a:srgbClr val="364D6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>
            <p:custDataLst>
              <p:tags r:id="rId13"/>
            </p:custDataLst>
          </p:nvPr>
        </p:nvSpPr>
        <p:spPr bwMode="auto">
          <a:xfrm>
            <a:off x="5638800" y="6451600"/>
            <a:ext cx="179388" cy="133350"/>
          </a:xfrm>
          <a:prstGeom prst="rect">
            <a:avLst/>
          </a:prstGeom>
          <a:solidFill>
            <a:srgbClr val="4C6C9C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>
            <p:custDataLst>
              <p:tags r:id="rId14"/>
            </p:custDataLst>
          </p:nvPr>
        </p:nvSpPr>
        <p:spPr bwMode="auto">
          <a:xfrm>
            <a:off x="8123238" y="6451600"/>
            <a:ext cx="179388" cy="133350"/>
          </a:xfrm>
          <a:prstGeom prst="rect">
            <a:avLst/>
          </a:prstGeom>
          <a:solidFill>
            <a:srgbClr val="C3CFE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>
            <p:custDataLst>
              <p:tags r:id="rId15"/>
            </p:custDataLst>
          </p:nvPr>
        </p:nvSpPr>
        <p:spPr bwMode="auto">
          <a:xfrm>
            <a:off x="5868988" y="6446838"/>
            <a:ext cx="2152650" cy="1524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00" dirty="0">
                <a:solidFill>
                  <a:schemeClr val="tx1"/>
                </a:solidFill>
              </a:rPr>
              <a:t>«Павлодарские тепловые сети» ЖШС</a:t>
            </a:r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2" name="Прямоугольник 21"/>
          <p:cNvSpPr/>
          <p:nvPr>
            <p:custDataLst>
              <p:tags r:id="rId16"/>
            </p:custDataLst>
          </p:nvPr>
        </p:nvSpPr>
        <p:spPr bwMode="auto">
          <a:xfrm>
            <a:off x="3871913" y="6446838"/>
            <a:ext cx="1665288" cy="1524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00" dirty="0">
                <a:solidFill>
                  <a:schemeClr val="tx1"/>
                </a:solidFill>
              </a:rPr>
              <a:t>«</a:t>
            </a:r>
            <a:r>
              <a:rPr lang="ru-RU" sz="1000" dirty="0" err="1">
                <a:solidFill>
                  <a:schemeClr val="tx1"/>
                </a:solidFill>
              </a:rPr>
              <a:t>Павлодарэнергосбыт</a:t>
            </a:r>
            <a:r>
              <a:rPr lang="ru-RU" sz="1000" dirty="0">
                <a:solidFill>
                  <a:schemeClr val="tx1"/>
                </a:solidFill>
              </a:rPr>
              <a:t>» ЖШС</a:t>
            </a:r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17"/>
            </p:custDataLst>
          </p:nvPr>
        </p:nvSpPr>
        <p:spPr bwMode="auto">
          <a:xfrm>
            <a:off x="8353425" y="6446838"/>
            <a:ext cx="415925" cy="1524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1000" dirty="0" smtClean="0">
                <a:solidFill>
                  <a:schemeClr val="tx1"/>
                </a:solidFill>
                <a:sym typeface="+mn-lt"/>
              </a:rPr>
              <a:t>басқалары</a:t>
            </a:r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28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Объект 5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0776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67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err="1"/>
              <a:t>Реттеліп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қызметтерді</a:t>
            </a:r>
            <a:r>
              <a:rPr lang="ru-RU" dirty="0"/>
              <a:t> </a:t>
            </a:r>
            <a:r>
              <a:rPr lang="ru-RU" dirty="0" err="1"/>
              <a:t>тұтынушылармен</a:t>
            </a:r>
            <a:r>
              <a:rPr lang="ru-RU" dirty="0"/>
              <a:t> </a:t>
            </a:r>
            <a:r>
              <a:rPr lang="ru-RU" dirty="0" err="1"/>
              <a:t>жүргізілетін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99088" y="379202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85417" y="5442703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4900" y="3397831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«Алюминий Казахстана» АҚ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pSp>
        <p:nvGrpSpPr>
          <p:cNvPr id="7" name="Group 492"/>
          <p:cNvGrpSpPr/>
          <p:nvPr/>
        </p:nvGrpSpPr>
        <p:grpSpPr>
          <a:xfrm>
            <a:off x="552349" y="3567112"/>
            <a:ext cx="369888" cy="369888"/>
            <a:chOff x="-2019301" y="4398964"/>
            <a:chExt cx="369888" cy="369888"/>
          </a:xfrm>
        </p:grpSpPr>
        <p:sp>
          <p:nvSpPr>
            <p:cNvPr id="8" name="Freeform 281"/>
            <p:cNvSpPr>
              <a:spLocks/>
            </p:cNvSpPr>
            <p:nvPr/>
          </p:nvSpPr>
          <p:spPr bwMode="auto">
            <a:xfrm>
              <a:off x="-1974851" y="4398964"/>
              <a:ext cx="69850" cy="63500"/>
            </a:xfrm>
            <a:custGeom>
              <a:avLst/>
              <a:gdLst>
                <a:gd name="T0" fmla="*/ 5 w 54"/>
                <a:gd name="T1" fmla="*/ 48 h 48"/>
                <a:gd name="T2" fmla="*/ 5 w 54"/>
                <a:gd name="T3" fmla="*/ 48 h 48"/>
                <a:gd name="T4" fmla="*/ 9 w 54"/>
                <a:gd name="T5" fmla="*/ 43 h 48"/>
                <a:gd name="T6" fmla="*/ 13 w 54"/>
                <a:gd name="T7" fmla="*/ 32 h 48"/>
                <a:gd name="T8" fmla="*/ 16 w 54"/>
                <a:gd name="T9" fmla="*/ 30 h 48"/>
                <a:gd name="T10" fmla="*/ 39 w 54"/>
                <a:gd name="T11" fmla="*/ 30 h 48"/>
                <a:gd name="T12" fmla="*/ 50 w 54"/>
                <a:gd name="T13" fmla="*/ 26 h 48"/>
                <a:gd name="T14" fmla="*/ 54 w 54"/>
                <a:gd name="T15" fmla="*/ 15 h 48"/>
                <a:gd name="T16" fmla="*/ 50 w 54"/>
                <a:gd name="T17" fmla="*/ 3 h 48"/>
                <a:gd name="T18" fmla="*/ 39 w 54"/>
                <a:gd name="T19" fmla="*/ 0 h 48"/>
                <a:gd name="T20" fmla="*/ 14 w 54"/>
                <a:gd name="T21" fmla="*/ 0 h 48"/>
                <a:gd name="T22" fmla="*/ 10 w 54"/>
                <a:gd name="T23" fmla="*/ 4 h 48"/>
                <a:gd name="T24" fmla="*/ 14 w 54"/>
                <a:gd name="T25" fmla="*/ 9 h 48"/>
                <a:gd name="T26" fmla="*/ 39 w 54"/>
                <a:gd name="T27" fmla="*/ 9 h 48"/>
                <a:gd name="T28" fmla="*/ 40 w 54"/>
                <a:gd name="T29" fmla="*/ 9 h 48"/>
                <a:gd name="T30" fmla="*/ 44 w 54"/>
                <a:gd name="T31" fmla="*/ 10 h 48"/>
                <a:gd name="T32" fmla="*/ 45 w 54"/>
                <a:gd name="T33" fmla="*/ 15 h 48"/>
                <a:gd name="T34" fmla="*/ 43 w 54"/>
                <a:gd name="T35" fmla="*/ 20 h 48"/>
                <a:gd name="T36" fmla="*/ 39 w 54"/>
                <a:gd name="T37" fmla="*/ 21 h 48"/>
                <a:gd name="T38" fmla="*/ 39 w 54"/>
                <a:gd name="T39" fmla="*/ 21 h 48"/>
                <a:gd name="T40" fmla="*/ 16 w 54"/>
                <a:gd name="T41" fmla="*/ 21 h 48"/>
                <a:gd name="T42" fmla="*/ 6 w 54"/>
                <a:gd name="T43" fmla="*/ 25 h 48"/>
                <a:gd name="T44" fmla="*/ 0 w 54"/>
                <a:gd name="T45" fmla="*/ 43 h 48"/>
                <a:gd name="T46" fmla="*/ 5 w 54"/>
                <a:gd name="T4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8"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8" y="47"/>
                    <a:pt x="10" y="45"/>
                    <a:pt x="9" y="43"/>
                  </a:cubicBezTo>
                  <a:cubicBezTo>
                    <a:pt x="9" y="38"/>
                    <a:pt x="11" y="34"/>
                    <a:pt x="13" y="32"/>
                  </a:cubicBezTo>
                  <a:cubicBezTo>
                    <a:pt x="14" y="31"/>
                    <a:pt x="15" y="30"/>
                    <a:pt x="16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0" y="30"/>
                    <a:pt x="45" y="30"/>
                    <a:pt x="50" y="26"/>
                  </a:cubicBezTo>
                  <a:cubicBezTo>
                    <a:pt x="52" y="25"/>
                    <a:pt x="54" y="21"/>
                    <a:pt x="54" y="15"/>
                  </a:cubicBezTo>
                  <a:cubicBezTo>
                    <a:pt x="54" y="10"/>
                    <a:pt x="53" y="6"/>
                    <a:pt x="50" y="3"/>
                  </a:cubicBezTo>
                  <a:cubicBezTo>
                    <a:pt x="46" y="0"/>
                    <a:pt x="42" y="0"/>
                    <a:pt x="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2"/>
                    <a:pt x="10" y="4"/>
                  </a:cubicBezTo>
                  <a:cubicBezTo>
                    <a:pt x="10" y="7"/>
                    <a:pt x="12" y="9"/>
                    <a:pt x="14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9"/>
                    <a:pt x="43" y="9"/>
                    <a:pt x="44" y="10"/>
                  </a:cubicBezTo>
                  <a:cubicBezTo>
                    <a:pt x="44" y="11"/>
                    <a:pt x="45" y="13"/>
                    <a:pt x="45" y="15"/>
                  </a:cubicBezTo>
                  <a:cubicBezTo>
                    <a:pt x="45" y="17"/>
                    <a:pt x="44" y="19"/>
                    <a:pt x="43" y="20"/>
                  </a:cubicBezTo>
                  <a:cubicBezTo>
                    <a:pt x="42" y="21"/>
                    <a:pt x="40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2" y="21"/>
                    <a:pt x="9" y="22"/>
                    <a:pt x="6" y="25"/>
                  </a:cubicBezTo>
                  <a:cubicBezTo>
                    <a:pt x="2" y="29"/>
                    <a:pt x="0" y="36"/>
                    <a:pt x="0" y="43"/>
                  </a:cubicBezTo>
                  <a:cubicBezTo>
                    <a:pt x="0" y="46"/>
                    <a:pt x="2" y="48"/>
                    <a:pt x="5" y="4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82"/>
            <p:cNvSpPr>
              <a:spLocks noEditPoints="1"/>
            </p:cNvSpPr>
            <p:nvPr/>
          </p:nvSpPr>
          <p:spPr bwMode="auto">
            <a:xfrm>
              <a:off x="-1987551" y="4624389"/>
              <a:ext cx="38100" cy="50800"/>
            </a:xfrm>
            <a:custGeom>
              <a:avLst/>
              <a:gdLst>
                <a:gd name="T0" fmla="*/ 25 w 29"/>
                <a:gd name="T1" fmla="*/ 0 h 39"/>
                <a:gd name="T2" fmla="*/ 4 w 29"/>
                <a:gd name="T3" fmla="*/ 0 h 39"/>
                <a:gd name="T4" fmla="*/ 0 w 29"/>
                <a:gd name="T5" fmla="*/ 5 h 39"/>
                <a:gd name="T6" fmla="*/ 0 w 29"/>
                <a:gd name="T7" fmla="*/ 35 h 39"/>
                <a:gd name="T8" fmla="*/ 4 w 29"/>
                <a:gd name="T9" fmla="*/ 39 h 39"/>
                <a:gd name="T10" fmla="*/ 25 w 29"/>
                <a:gd name="T11" fmla="*/ 39 h 39"/>
                <a:gd name="T12" fmla="*/ 29 w 29"/>
                <a:gd name="T13" fmla="*/ 35 h 39"/>
                <a:gd name="T14" fmla="*/ 29 w 29"/>
                <a:gd name="T15" fmla="*/ 5 h 39"/>
                <a:gd name="T16" fmla="*/ 25 w 29"/>
                <a:gd name="T17" fmla="*/ 0 h 39"/>
                <a:gd name="T18" fmla="*/ 20 w 29"/>
                <a:gd name="T19" fmla="*/ 30 h 39"/>
                <a:gd name="T20" fmla="*/ 9 w 29"/>
                <a:gd name="T21" fmla="*/ 30 h 39"/>
                <a:gd name="T22" fmla="*/ 9 w 29"/>
                <a:gd name="T23" fmla="*/ 9 h 39"/>
                <a:gd name="T24" fmla="*/ 20 w 29"/>
                <a:gd name="T25" fmla="*/ 9 h 39"/>
                <a:gd name="T26" fmla="*/ 20 w 29"/>
                <a:gd name="T2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9" y="37"/>
                    <a:pt x="29" y="3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  <a:moveTo>
                    <a:pt x="20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83"/>
            <p:cNvSpPr>
              <a:spLocks noEditPoints="1"/>
            </p:cNvSpPr>
            <p:nvPr/>
          </p:nvSpPr>
          <p:spPr bwMode="auto">
            <a:xfrm>
              <a:off x="-1987551" y="4689476"/>
              <a:ext cx="38100" cy="50800"/>
            </a:xfrm>
            <a:custGeom>
              <a:avLst/>
              <a:gdLst>
                <a:gd name="T0" fmla="*/ 25 w 29"/>
                <a:gd name="T1" fmla="*/ 0 h 39"/>
                <a:gd name="T2" fmla="*/ 4 w 29"/>
                <a:gd name="T3" fmla="*/ 0 h 39"/>
                <a:gd name="T4" fmla="*/ 0 w 29"/>
                <a:gd name="T5" fmla="*/ 5 h 39"/>
                <a:gd name="T6" fmla="*/ 0 w 29"/>
                <a:gd name="T7" fmla="*/ 35 h 39"/>
                <a:gd name="T8" fmla="*/ 4 w 29"/>
                <a:gd name="T9" fmla="*/ 39 h 39"/>
                <a:gd name="T10" fmla="*/ 25 w 29"/>
                <a:gd name="T11" fmla="*/ 39 h 39"/>
                <a:gd name="T12" fmla="*/ 29 w 29"/>
                <a:gd name="T13" fmla="*/ 35 h 39"/>
                <a:gd name="T14" fmla="*/ 29 w 29"/>
                <a:gd name="T15" fmla="*/ 5 h 39"/>
                <a:gd name="T16" fmla="*/ 25 w 29"/>
                <a:gd name="T17" fmla="*/ 0 h 39"/>
                <a:gd name="T18" fmla="*/ 20 w 29"/>
                <a:gd name="T19" fmla="*/ 30 h 39"/>
                <a:gd name="T20" fmla="*/ 9 w 29"/>
                <a:gd name="T21" fmla="*/ 30 h 39"/>
                <a:gd name="T22" fmla="*/ 9 w 29"/>
                <a:gd name="T23" fmla="*/ 9 h 39"/>
                <a:gd name="T24" fmla="*/ 20 w 29"/>
                <a:gd name="T25" fmla="*/ 9 h 39"/>
                <a:gd name="T26" fmla="*/ 20 w 29"/>
                <a:gd name="T2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9" y="37"/>
                    <a:pt x="29" y="3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  <a:moveTo>
                    <a:pt x="20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84"/>
            <p:cNvSpPr>
              <a:spLocks/>
            </p:cNvSpPr>
            <p:nvPr/>
          </p:nvSpPr>
          <p:spPr bwMode="auto">
            <a:xfrm>
              <a:off x="-1901826" y="4624389"/>
              <a:ext cx="44450" cy="14288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85"/>
            <p:cNvSpPr>
              <a:spLocks/>
            </p:cNvSpPr>
            <p:nvPr/>
          </p:nvSpPr>
          <p:spPr bwMode="auto">
            <a:xfrm>
              <a:off x="-1901826" y="4659314"/>
              <a:ext cx="44450" cy="11113"/>
            </a:xfrm>
            <a:custGeom>
              <a:avLst/>
              <a:gdLst>
                <a:gd name="T0" fmla="*/ 29 w 34"/>
                <a:gd name="T1" fmla="*/ 0 h 9"/>
                <a:gd name="T2" fmla="*/ 5 w 34"/>
                <a:gd name="T3" fmla="*/ 0 h 9"/>
                <a:gd name="T4" fmla="*/ 0 w 34"/>
                <a:gd name="T5" fmla="*/ 5 h 9"/>
                <a:gd name="T6" fmla="*/ 5 w 34"/>
                <a:gd name="T7" fmla="*/ 9 h 9"/>
                <a:gd name="T8" fmla="*/ 29 w 34"/>
                <a:gd name="T9" fmla="*/ 9 h 9"/>
                <a:gd name="T10" fmla="*/ 34 w 34"/>
                <a:gd name="T11" fmla="*/ 5 h 9"/>
                <a:gd name="T12" fmla="*/ 29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86"/>
            <p:cNvSpPr>
              <a:spLocks/>
            </p:cNvSpPr>
            <p:nvPr/>
          </p:nvSpPr>
          <p:spPr bwMode="auto">
            <a:xfrm>
              <a:off x="-1901826" y="4692651"/>
              <a:ext cx="44450" cy="11113"/>
            </a:xfrm>
            <a:custGeom>
              <a:avLst/>
              <a:gdLst>
                <a:gd name="T0" fmla="*/ 29 w 34"/>
                <a:gd name="T1" fmla="*/ 0 h 9"/>
                <a:gd name="T2" fmla="*/ 5 w 34"/>
                <a:gd name="T3" fmla="*/ 0 h 9"/>
                <a:gd name="T4" fmla="*/ 0 w 34"/>
                <a:gd name="T5" fmla="*/ 4 h 9"/>
                <a:gd name="T6" fmla="*/ 5 w 34"/>
                <a:gd name="T7" fmla="*/ 9 h 9"/>
                <a:gd name="T8" fmla="*/ 29 w 34"/>
                <a:gd name="T9" fmla="*/ 9 h 9"/>
                <a:gd name="T10" fmla="*/ 34 w 34"/>
                <a:gd name="T11" fmla="*/ 4 h 9"/>
                <a:gd name="T12" fmla="*/ 29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87"/>
            <p:cNvSpPr>
              <a:spLocks/>
            </p:cNvSpPr>
            <p:nvPr/>
          </p:nvSpPr>
          <p:spPr bwMode="auto">
            <a:xfrm>
              <a:off x="-1901826" y="4725989"/>
              <a:ext cx="44450" cy="12700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88"/>
            <p:cNvSpPr>
              <a:spLocks/>
            </p:cNvSpPr>
            <p:nvPr/>
          </p:nvSpPr>
          <p:spPr bwMode="auto">
            <a:xfrm>
              <a:off x="-1812926" y="4624389"/>
              <a:ext cx="44450" cy="14288"/>
            </a:xfrm>
            <a:custGeom>
              <a:avLst/>
              <a:gdLst>
                <a:gd name="T0" fmla="*/ 30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30 w 34"/>
                <a:gd name="T9" fmla="*/ 10 h 10"/>
                <a:gd name="T10" fmla="*/ 34 w 34"/>
                <a:gd name="T11" fmla="*/ 5 h 10"/>
                <a:gd name="T12" fmla="*/ 30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89"/>
            <p:cNvSpPr>
              <a:spLocks/>
            </p:cNvSpPr>
            <p:nvPr/>
          </p:nvSpPr>
          <p:spPr bwMode="auto">
            <a:xfrm>
              <a:off x="-1812926" y="4659314"/>
              <a:ext cx="44450" cy="11113"/>
            </a:xfrm>
            <a:custGeom>
              <a:avLst/>
              <a:gdLst>
                <a:gd name="T0" fmla="*/ 30 w 34"/>
                <a:gd name="T1" fmla="*/ 0 h 9"/>
                <a:gd name="T2" fmla="*/ 5 w 34"/>
                <a:gd name="T3" fmla="*/ 0 h 9"/>
                <a:gd name="T4" fmla="*/ 0 w 34"/>
                <a:gd name="T5" fmla="*/ 5 h 9"/>
                <a:gd name="T6" fmla="*/ 5 w 34"/>
                <a:gd name="T7" fmla="*/ 9 h 9"/>
                <a:gd name="T8" fmla="*/ 30 w 34"/>
                <a:gd name="T9" fmla="*/ 9 h 9"/>
                <a:gd name="T10" fmla="*/ 34 w 34"/>
                <a:gd name="T11" fmla="*/ 5 h 9"/>
                <a:gd name="T12" fmla="*/ 30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90"/>
            <p:cNvSpPr>
              <a:spLocks/>
            </p:cNvSpPr>
            <p:nvPr/>
          </p:nvSpPr>
          <p:spPr bwMode="auto">
            <a:xfrm>
              <a:off x="-1812926" y="4692651"/>
              <a:ext cx="44450" cy="11113"/>
            </a:xfrm>
            <a:custGeom>
              <a:avLst/>
              <a:gdLst>
                <a:gd name="T0" fmla="*/ 30 w 34"/>
                <a:gd name="T1" fmla="*/ 0 h 9"/>
                <a:gd name="T2" fmla="*/ 5 w 34"/>
                <a:gd name="T3" fmla="*/ 0 h 9"/>
                <a:gd name="T4" fmla="*/ 0 w 34"/>
                <a:gd name="T5" fmla="*/ 4 h 9"/>
                <a:gd name="T6" fmla="*/ 5 w 34"/>
                <a:gd name="T7" fmla="*/ 9 h 9"/>
                <a:gd name="T8" fmla="*/ 30 w 34"/>
                <a:gd name="T9" fmla="*/ 9 h 9"/>
                <a:gd name="T10" fmla="*/ 34 w 34"/>
                <a:gd name="T11" fmla="*/ 4 h 9"/>
                <a:gd name="T12" fmla="*/ 30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91"/>
            <p:cNvSpPr>
              <a:spLocks/>
            </p:cNvSpPr>
            <p:nvPr/>
          </p:nvSpPr>
          <p:spPr bwMode="auto">
            <a:xfrm>
              <a:off x="-1812926" y="4725989"/>
              <a:ext cx="44450" cy="12700"/>
            </a:xfrm>
            <a:custGeom>
              <a:avLst/>
              <a:gdLst>
                <a:gd name="T0" fmla="*/ 30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30 w 34"/>
                <a:gd name="T9" fmla="*/ 10 h 10"/>
                <a:gd name="T10" fmla="*/ 34 w 34"/>
                <a:gd name="T11" fmla="*/ 5 h 10"/>
                <a:gd name="T12" fmla="*/ 30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92"/>
            <p:cNvSpPr>
              <a:spLocks noEditPoints="1"/>
            </p:cNvSpPr>
            <p:nvPr/>
          </p:nvSpPr>
          <p:spPr bwMode="auto">
            <a:xfrm>
              <a:off x="-2019301" y="4478339"/>
              <a:ext cx="369888" cy="290513"/>
            </a:xfrm>
            <a:custGeom>
              <a:avLst/>
              <a:gdLst>
                <a:gd name="T0" fmla="*/ 277 w 284"/>
                <a:gd name="T1" fmla="*/ 62 h 223"/>
                <a:gd name="T2" fmla="*/ 215 w 284"/>
                <a:gd name="T3" fmla="*/ 67 h 223"/>
                <a:gd name="T4" fmla="*/ 209 w 284"/>
                <a:gd name="T5" fmla="*/ 62 h 223"/>
                <a:gd name="T6" fmla="*/ 189 w 284"/>
                <a:gd name="T7" fmla="*/ 76 h 223"/>
                <a:gd name="T8" fmla="*/ 206 w 284"/>
                <a:gd name="T9" fmla="*/ 74 h 223"/>
                <a:gd name="T10" fmla="*/ 206 w 284"/>
                <a:gd name="T11" fmla="*/ 214 h 223"/>
                <a:gd name="T12" fmla="*/ 147 w 284"/>
                <a:gd name="T13" fmla="*/ 99 h 223"/>
                <a:gd name="T14" fmla="*/ 176 w 284"/>
                <a:gd name="T15" fmla="*/ 82 h 223"/>
                <a:gd name="T16" fmla="*/ 147 w 284"/>
                <a:gd name="T17" fmla="*/ 88 h 223"/>
                <a:gd name="T18" fmla="*/ 145 w 284"/>
                <a:gd name="T19" fmla="*/ 63 h 223"/>
                <a:gd name="T20" fmla="*/ 120 w 284"/>
                <a:gd name="T21" fmla="*/ 71 h 223"/>
                <a:gd name="T22" fmla="*/ 73 w 284"/>
                <a:gd name="T23" fmla="*/ 91 h 223"/>
                <a:gd name="T24" fmla="*/ 59 w 284"/>
                <a:gd name="T25" fmla="*/ 33 h 223"/>
                <a:gd name="T26" fmla="*/ 70 w 284"/>
                <a:gd name="T27" fmla="*/ 28 h 223"/>
                <a:gd name="T28" fmla="*/ 65 w 284"/>
                <a:gd name="T29" fmla="*/ 0 h 223"/>
                <a:gd name="T30" fmla="*/ 9 w 284"/>
                <a:gd name="T31" fmla="*/ 5 h 223"/>
                <a:gd name="T32" fmla="*/ 14 w 284"/>
                <a:gd name="T33" fmla="*/ 33 h 223"/>
                <a:gd name="T34" fmla="*/ 20 w 284"/>
                <a:gd name="T35" fmla="*/ 91 h 223"/>
                <a:gd name="T36" fmla="*/ 0 w 284"/>
                <a:gd name="T37" fmla="*/ 96 h 223"/>
                <a:gd name="T38" fmla="*/ 5 w 284"/>
                <a:gd name="T39" fmla="*/ 223 h 223"/>
                <a:gd name="T40" fmla="*/ 142 w 284"/>
                <a:gd name="T41" fmla="*/ 223 h 223"/>
                <a:gd name="T42" fmla="*/ 279 w 284"/>
                <a:gd name="T43" fmla="*/ 223 h 223"/>
                <a:gd name="T44" fmla="*/ 284 w 284"/>
                <a:gd name="T45" fmla="*/ 67 h 223"/>
                <a:gd name="T46" fmla="*/ 18 w 284"/>
                <a:gd name="T47" fmla="*/ 10 h 223"/>
                <a:gd name="T48" fmla="*/ 61 w 284"/>
                <a:gd name="T49" fmla="*/ 23 h 223"/>
                <a:gd name="T50" fmla="*/ 25 w 284"/>
                <a:gd name="T51" fmla="*/ 23 h 223"/>
                <a:gd name="T52" fmla="*/ 18 w 284"/>
                <a:gd name="T53" fmla="*/ 10 h 223"/>
                <a:gd name="T54" fmla="*/ 49 w 284"/>
                <a:gd name="T55" fmla="*/ 33 h 223"/>
                <a:gd name="T56" fmla="*/ 30 w 284"/>
                <a:gd name="T57" fmla="*/ 91 h 223"/>
                <a:gd name="T58" fmla="*/ 10 w 284"/>
                <a:gd name="T59" fmla="*/ 101 h 223"/>
                <a:gd name="T60" fmla="*/ 69 w 284"/>
                <a:gd name="T61" fmla="*/ 214 h 223"/>
                <a:gd name="T62" fmla="*/ 10 w 284"/>
                <a:gd name="T63" fmla="*/ 101 h 223"/>
                <a:gd name="T64" fmla="*/ 137 w 284"/>
                <a:gd name="T65" fmla="*/ 74 h 223"/>
                <a:gd name="T66" fmla="*/ 137 w 284"/>
                <a:gd name="T67" fmla="*/ 214 h 223"/>
                <a:gd name="T68" fmla="*/ 79 w 284"/>
                <a:gd name="T69" fmla="*/ 99 h 223"/>
                <a:gd name="T70" fmla="*/ 215 w 284"/>
                <a:gd name="T71" fmla="*/ 214 h 223"/>
                <a:gd name="T72" fmla="*/ 274 w 284"/>
                <a:gd name="T73" fmla="*/ 7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4" h="223">
                  <a:moveTo>
                    <a:pt x="282" y="63"/>
                  </a:moveTo>
                  <a:cubicBezTo>
                    <a:pt x="280" y="62"/>
                    <a:pt x="279" y="62"/>
                    <a:pt x="277" y="62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5" y="67"/>
                    <a:pt x="215" y="67"/>
                    <a:pt x="215" y="67"/>
                  </a:cubicBezTo>
                  <a:cubicBezTo>
                    <a:pt x="215" y="65"/>
                    <a:pt x="215" y="64"/>
                    <a:pt x="213" y="63"/>
                  </a:cubicBezTo>
                  <a:cubicBezTo>
                    <a:pt x="212" y="62"/>
                    <a:pt x="210" y="62"/>
                    <a:pt x="209" y="62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89" y="71"/>
                    <a:pt x="188" y="74"/>
                    <a:pt x="189" y="76"/>
                  </a:cubicBezTo>
                  <a:cubicBezTo>
                    <a:pt x="190" y="78"/>
                    <a:pt x="192" y="80"/>
                    <a:pt x="195" y="79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96"/>
                    <a:pt x="206" y="96"/>
                    <a:pt x="206" y="96"/>
                  </a:cubicBezTo>
                  <a:cubicBezTo>
                    <a:pt x="206" y="214"/>
                    <a:pt x="206" y="214"/>
                    <a:pt x="206" y="214"/>
                  </a:cubicBezTo>
                  <a:cubicBezTo>
                    <a:pt x="147" y="214"/>
                    <a:pt x="147" y="214"/>
                    <a:pt x="147" y="214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6" y="87"/>
                    <a:pt x="177" y="84"/>
                    <a:pt x="176" y="82"/>
                  </a:cubicBezTo>
                  <a:cubicBezTo>
                    <a:pt x="175" y="79"/>
                    <a:pt x="172" y="78"/>
                    <a:pt x="169" y="79"/>
                  </a:cubicBezTo>
                  <a:cubicBezTo>
                    <a:pt x="147" y="88"/>
                    <a:pt x="147" y="88"/>
                    <a:pt x="147" y="88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65"/>
                    <a:pt x="146" y="64"/>
                    <a:pt x="145" y="63"/>
                  </a:cubicBezTo>
                  <a:cubicBezTo>
                    <a:pt x="143" y="62"/>
                    <a:pt x="142" y="62"/>
                    <a:pt x="140" y="62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8" y="33"/>
                    <a:pt x="70" y="31"/>
                    <a:pt x="70" y="28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1"/>
                    <a:pt x="11" y="33"/>
                    <a:pt x="14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1"/>
                    <a:pt x="0" y="93"/>
                    <a:pt x="0" y="96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1"/>
                    <a:pt x="3" y="223"/>
                    <a:pt x="5" y="223"/>
                  </a:cubicBezTo>
                  <a:cubicBezTo>
                    <a:pt x="74" y="223"/>
                    <a:pt x="74" y="223"/>
                    <a:pt x="74" y="223"/>
                  </a:cubicBezTo>
                  <a:cubicBezTo>
                    <a:pt x="142" y="223"/>
                    <a:pt x="142" y="223"/>
                    <a:pt x="142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79" y="223"/>
                    <a:pt x="279" y="223"/>
                    <a:pt x="279" y="223"/>
                  </a:cubicBezTo>
                  <a:cubicBezTo>
                    <a:pt x="282" y="223"/>
                    <a:pt x="284" y="221"/>
                    <a:pt x="284" y="218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4" y="65"/>
                    <a:pt x="283" y="64"/>
                    <a:pt x="282" y="63"/>
                  </a:cubicBezTo>
                  <a:close/>
                  <a:moveTo>
                    <a:pt x="18" y="10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8" y="10"/>
                  </a:lnTo>
                  <a:close/>
                  <a:moveTo>
                    <a:pt x="30" y="33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91"/>
                    <a:pt x="30" y="91"/>
                    <a:pt x="30" y="91"/>
                  </a:cubicBezTo>
                  <a:lnTo>
                    <a:pt x="30" y="33"/>
                  </a:lnTo>
                  <a:close/>
                  <a:moveTo>
                    <a:pt x="10" y="101"/>
                  </a:moveTo>
                  <a:cubicBezTo>
                    <a:pt x="69" y="101"/>
                    <a:pt x="69" y="101"/>
                    <a:pt x="69" y="101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10" y="214"/>
                    <a:pt x="10" y="214"/>
                    <a:pt x="10" y="214"/>
                  </a:cubicBezTo>
                  <a:lnTo>
                    <a:pt x="10" y="101"/>
                  </a:lnTo>
                  <a:close/>
                  <a:moveTo>
                    <a:pt x="79" y="99"/>
                  </a:moveTo>
                  <a:cubicBezTo>
                    <a:pt x="137" y="74"/>
                    <a:pt x="137" y="74"/>
                    <a:pt x="137" y="74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7" y="214"/>
                    <a:pt x="137" y="214"/>
                    <a:pt x="137" y="214"/>
                  </a:cubicBezTo>
                  <a:cubicBezTo>
                    <a:pt x="79" y="214"/>
                    <a:pt x="79" y="214"/>
                    <a:pt x="79" y="214"/>
                  </a:cubicBezTo>
                  <a:lnTo>
                    <a:pt x="79" y="99"/>
                  </a:lnTo>
                  <a:close/>
                  <a:moveTo>
                    <a:pt x="274" y="214"/>
                  </a:moveTo>
                  <a:cubicBezTo>
                    <a:pt x="215" y="214"/>
                    <a:pt x="215" y="214"/>
                    <a:pt x="215" y="214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74" y="74"/>
                    <a:pt x="274" y="74"/>
                    <a:pt x="274" y="74"/>
                  </a:cubicBezTo>
                  <a:lnTo>
                    <a:pt x="274" y="214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3"/>
            <p:cNvSpPr>
              <a:spLocks/>
            </p:cNvSpPr>
            <p:nvPr/>
          </p:nvSpPr>
          <p:spPr bwMode="auto">
            <a:xfrm>
              <a:off x="-1722438" y="4624389"/>
              <a:ext cx="44450" cy="14288"/>
            </a:xfrm>
            <a:custGeom>
              <a:avLst/>
              <a:gdLst>
                <a:gd name="T0" fmla="*/ 5 w 34"/>
                <a:gd name="T1" fmla="*/ 10 h 10"/>
                <a:gd name="T2" fmla="*/ 29 w 34"/>
                <a:gd name="T3" fmla="*/ 10 h 10"/>
                <a:gd name="T4" fmla="*/ 34 w 34"/>
                <a:gd name="T5" fmla="*/ 5 h 10"/>
                <a:gd name="T6" fmla="*/ 29 w 34"/>
                <a:gd name="T7" fmla="*/ 0 h 10"/>
                <a:gd name="T8" fmla="*/ 5 w 34"/>
                <a:gd name="T9" fmla="*/ 0 h 10"/>
                <a:gd name="T10" fmla="*/ 0 w 34"/>
                <a:gd name="T11" fmla="*/ 5 h 10"/>
                <a:gd name="T12" fmla="*/ 5 w 3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5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94"/>
            <p:cNvSpPr>
              <a:spLocks/>
            </p:cNvSpPr>
            <p:nvPr/>
          </p:nvSpPr>
          <p:spPr bwMode="auto">
            <a:xfrm>
              <a:off x="-1722438" y="4659314"/>
              <a:ext cx="44450" cy="11113"/>
            </a:xfrm>
            <a:custGeom>
              <a:avLst/>
              <a:gdLst>
                <a:gd name="T0" fmla="*/ 5 w 34"/>
                <a:gd name="T1" fmla="*/ 9 h 9"/>
                <a:gd name="T2" fmla="*/ 29 w 34"/>
                <a:gd name="T3" fmla="*/ 9 h 9"/>
                <a:gd name="T4" fmla="*/ 34 w 34"/>
                <a:gd name="T5" fmla="*/ 5 h 9"/>
                <a:gd name="T6" fmla="*/ 29 w 34"/>
                <a:gd name="T7" fmla="*/ 0 h 9"/>
                <a:gd name="T8" fmla="*/ 5 w 34"/>
                <a:gd name="T9" fmla="*/ 0 h 9"/>
                <a:gd name="T10" fmla="*/ 0 w 34"/>
                <a:gd name="T11" fmla="*/ 5 h 9"/>
                <a:gd name="T12" fmla="*/ 5 w 3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5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95"/>
            <p:cNvSpPr>
              <a:spLocks/>
            </p:cNvSpPr>
            <p:nvPr/>
          </p:nvSpPr>
          <p:spPr bwMode="auto">
            <a:xfrm>
              <a:off x="-1722438" y="4692651"/>
              <a:ext cx="44450" cy="11113"/>
            </a:xfrm>
            <a:custGeom>
              <a:avLst/>
              <a:gdLst>
                <a:gd name="T0" fmla="*/ 5 w 34"/>
                <a:gd name="T1" fmla="*/ 9 h 9"/>
                <a:gd name="T2" fmla="*/ 29 w 34"/>
                <a:gd name="T3" fmla="*/ 9 h 9"/>
                <a:gd name="T4" fmla="*/ 34 w 34"/>
                <a:gd name="T5" fmla="*/ 4 h 9"/>
                <a:gd name="T6" fmla="*/ 29 w 34"/>
                <a:gd name="T7" fmla="*/ 0 h 9"/>
                <a:gd name="T8" fmla="*/ 5 w 34"/>
                <a:gd name="T9" fmla="*/ 0 h 9"/>
                <a:gd name="T10" fmla="*/ 0 w 34"/>
                <a:gd name="T11" fmla="*/ 4 h 9"/>
                <a:gd name="T12" fmla="*/ 5 w 3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5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6"/>
            <p:cNvSpPr>
              <a:spLocks/>
            </p:cNvSpPr>
            <p:nvPr/>
          </p:nvSpPr>
          <p:spPr bwMode="auto">
            <a:xfrm>
              <a:off x="-1722438" y="4725989"/>
              <a:ext cx="44450" cy="12700"/>
            </a:xfrm>
            <a:custGeom>
              <a:avLst/>
              <a:gdLst>
                <a:gd name="T0" fmla="*/ 5 w 34"/>
                <a:gd name="T1" fmla="*/ 10 h 10"/>
                <a:gd name="T2" fmla="*/ 29 w 34"/>
                <a:gd name="T3" fmla="*/ 10 h 10"/>
                <a:gd name="T4" fmla="*/ 34 w 34"/>
                <a:gd name="T5" fmla="*/ 5 h 10"/>
                <a:gd name="T6" fmla="*/ 29 w 34"/>
                <a:gd name="T7" fmla="*/ 0 h 10"/>
                <a:gd name="T8" fmla="*/ 5 w 34"/>
                <a:gd name="T9" fmla="*/ 0 h 10"/>
                <a:gd name="T10" fmla="*/ 0 w 34"/>
                <a:gd name="T11" fmla="*/ 5 h 10"/>
                <a:gd name="T12" fmla="*/ 5 w 3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5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Прямоугольник 23"/>
          <p:cNvSpPr/>
          <p:nvPr/>
        </p:nvSpPr>
        <p:spPr bwMode="gray">
          <a:xfrm>
            <a:off x="4465536" y="1971675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Қызмет</a:t>
            </a:r>
            <a:r>
              <a:rPr lang="ru-RU" sz="1400" b="1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көрсету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 bwMode="gray">
          <a:xfrm>
            <a:off x="7204203" y="1971675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Қызмет</a:t>
            </a:r>
            <a:r>
              <a:rPr lang="ru-RU" sz="1400" b="1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тарифі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936774" y="1971675"/>
            <a:ext cx="1438275" cy="3671888"/>
            <a:chOff x="2432720" y="2258870"/>
            <a:chExt cx="1438524" cy="3672000"/>
          </a:xfrm>
        </p:grpSpPr>
        <p:sp>
          <p:nvSpPr>
            <p:cNvPr id="27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28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Rectangle 38"/>
          <p:cNvSpPr>
            <a:spLocks noChangeArrowheads="1"/>
          </p:cNvSpPr>
          <p:nvPr/>
        </p:nvSpPr>
        <p:spPr bwMode="gray">
          <a:xfrm>
            <a:off x="2628799" y="3424237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050" dirty="0" err="1">
                <a:solidFill>
                  <a:schemeClr val="bg1"/>
                </a:solidFill>
              </a:rPr>
              <a:t>Реттелетін</a:t>
            </a:r>
            <a:r>
              <a:rPr lang="ru-RU" sz="1050" dirty="0">
                <a:solidFill>
                  <a:schemeClr val="bg1"/>
                </a:solidFill>
              </a:rPr>
              <a:t> </a:t>
            </a:r>
            <a:r>
              <a:rPr lang="ru-RU" sz="1050" dirty="0" err="1">
                <a:solidFill>
                  <a:schemeClr val="bg1"/>
                </a:solidFill>
              </a:rPr>
              <a:t>қызмет</a:t>
            </a:r>
            <a:endParaRPr lang="de-DE" altLang="de-DE" sz="1050" b="0" dirty="0" smtClean="0">
              <a:solidFill>
                <a:schemeClr val="bg1"/>
              </a:solidFill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gray">
          <a:xfrm>
            <a:off x="2628799" y="3890962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050" b="0" dirty="0" err="1"/>
              <a:t>Негізгі</a:t>
            </a:r>
            <a:r>
              <a:rPr lang="ru-RU" sz="1050" b="0" dirty="0"/>
              <a:t> </a:t>
            </a:r>
            <a:endParaRPr lang="ru-RU" sz="1050" b="0" dirty="0" smtClean="0"/>
          </a:p>
          <a:p>
            <a:pPr algn="ctr" eaLnBrk="1" hangingPunct="1"/>
            <a:r>
              <a:rPr lang="ru-RU" sz="1050" b="0" dirty="0" err="1" smtClean="0"/>
              <a:t>қызмет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gray">
          <a:xfrm>
            <a:off x="2628799" y="4392612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050" b="0" dirty="0" err="1"/>
              <a:t>Өзге</a:t>
            </a:r>
            <a:r>
              <a:rPr lang="ru-RU" sz="1050" b="0" dirty="0"/>
              <a:t> де </a:t>
            </a:r>
            <a:endParaRPr lang="ru-RU" sz="1050" b="0" dirty="0" smtClean="0"/>
          </a:p>
          <a:p>
            <a:pPr algn="ctr" eaLnBrk="1" hangingPunct="1"/>
            <a:r>
              <a:rPr lang="ru-RU" sz="1050" b="0" dirty="0" err="1" smtClean="0"/>
              <a:t>қызмет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cxnSp>
        <p:nvCxnSpPr>
          <p:cNvPr id="32" name="Gerade Verbindung 14"/>
          <p:cNvCxnSpPr/>
          <p:nvPr/>
        </p:nvCxnSpPr>
        <p:spPr bwMode="auto">
          <a:xfrm>
            <a:off x="4465536" y="1746250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4465536" y="1239837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sz="2000" b="1" dirty="0" err="1"/>
              <a:t>Тұтынушылармен</a:t>
            </a:r>
            <a:r>
              <a:rPr lang="ru-RU" sz="2000" b="1" dirty="0"/>
              <a:t> </a:t>
            </a:r>
            <a:r>
              <a:rPr lang="ru-RU" sz="2000" b="1" dirty="0" err="1"/>
              <a:t>жұмыс</a:t>
            </a:r>
            <a:endParaRPr lang="en-GB" altLang="de-DE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526"/>
          <p:cNvSpPr/>
          <p:nvPr/>
        </p:nvSpPr>
        <p:spPr bwMode="gray">
          <a:xfrm>
            <a:off x="4465536" y="2422525"/>
            <a:ext cx="2738416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+mn-lt"/>
              </a:rPr>
              <a:t>уәкілетті</a:t>
            </a:r>
            <a:r>
              <a:rPr lang="ru-RU" sz="1400" dirty="0">
                <a:latin typeface="+mn-lt"/>
              </a:rPr>
              <a:t> орган </a:t>
            </a:r>
            <a:r>
              <a:rPr lang="ru-RU" sz="1400" dirty="0" err="1">
                <a:latin typeface="+mn-lt"/>
              </a:rPr>
              <a:t>бекіткен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тарифтер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бойынша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көрсетілетін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қызметтердің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сапасына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қойылатын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талаптарға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сәйкес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жалпыға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бірдей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қызмет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көрсету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қамтамасыз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етіледі</a:t>
            </a:r>
            <a:r>
              <a:rPr lang="ru-RU" sz="1400" dirty="0">
                <a:latin typeface="+mn-lt"/>
              </a:rPr>
              <a:t>. 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+mn-lt"/>
              </a:rPr>
              <a:t>тараптар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жасасқан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шарттардың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және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қабылданған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шарттық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өзара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міндеттемелердің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талаптарына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сәйкес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жүзеге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асырылады</a:t>
            </a:r>
            <a:r>
              <a:rPr lang="ru-RU" sz="1400" dirty="0">
                <a:latin typeface="+mn-lt"/>
              </a:rPr>
              <a:t>.</a:t>
            </a:r>
          </a:p>
        </p:txBody>
      </p:sp>
      <p:sp>
        <p:nvSpPr>
          <p:cNvPr id="35" name="Rounded Rectangle 526"/>
          <p:cNvSpPr/>
          <p:nvPr/>
        </p:nvSpPr>
        <p:spPr bwMode="gray">
          <a:xfrm>
            <a:off x="7204203" y="2422525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+mn-lt"/>
              </a:rPr>
              <a:t>жобаны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бағалау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процесіне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тәуелсіз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сарапшылардың</a:t>
            </a:r>
            <a:r>
              <a:rPr lang="ru-RU" sz="1400" dirty="0">
                <a:latin typeface="+mn-lt"/>
              </a:rPr>
              <a:t>, </a:t>
            </a:r>
            <a:r>
              <a:rPr lang="ru-RU" sz="1400" dirty="0" err="1">
                <a:latin typeface="+mn-lt"/>
              </a:rPr>
              <a:t>қоғамдық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ұйымдар</a:t>
            </a:r>
            <a:r>
              <a:rPr lang="ru-RU" sz="1400" dirty="0">
                <a:latin typeface="+mn-lt"/>
              </a:rPr>
              <a:t> мен </a:t>
            </a:r>
            <a:r>
              <a:rPr lang="ru-RU" sz="1400" dirty="0" err="1">
                <a:latin typeface="+mn-lt"/>
              </a:rPr>
              <a:t>тұтынушылардың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қатысуы</a:t>
            </a:r>
            <a:r>
              <a:rPr lang="ru-RU" sz="1400" dirty="0">
                <a:latin typeface="+mn-lt"/>
              </a:rPr>
              <a:t> </a:t>
            </a:r>
            <a:endParaRPr lang="ru-RU" sz="14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 smtClean="0">
                <a:latin typeface="+mn-lt"/>
              </a:rPr>
              <a:t>қоғамдық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тыңдауларға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қатысу</a:t>
            </a:r>
            <a:r>
              <a:rPr lang="ru-RU" sz="1400" dirty="0">
                <a:latin typeface="+mn-lt"/>
              </a:rPr>
              <a:t> </a:t>
            </a:r>
            <a:endParaRPr lang="ru-RU" sz="14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 smtClean="0">
                <a:latin typeface="+mn-lt"/>
              </a:rPr>
              <a:t>тұтынушыларды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заңнамада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көзделген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мерзімдерде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тарифтердің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өзгеруі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туралы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хабардар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ету</a:t>
            </a:r>
            <a:endParaRPr lang="en-US" sz="1400" dirty="0">
              <a:latin typeface="+mn-lt"/>
            </a:endParaRPr>
          </a:p>
        </p:txBody>
      </p:sp>
      <p:sp>
        <p:nvSpPr>
          <p:cNvPr id="36" name="Freeform 223"/>
          <p:cNvSpPr>
            <a:spLocks noEditPoints="1"/>
          </p:cNvSpPr>
          <p:nvPr/>
        </p:nvSpPr>
        <p:spPr bwMode="auto">
          <a:xfrm>
            <a:off x="5879204" y="1318762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7" name="Соединительная линия уступом 36"/>
          <p:cNvCxnSpPr/>
          <p:nvPr/>
        </p:nvCxnSpPr>
        <p:spPr>
          <a:xfrm flipV="1">
            <a:off x="2410500" y="3713051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>
            <a:off x="2410500" y="3898213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0" idx="1"/>
          </p:cNvCxnSpPr>
          <p:nvPr/>
        </p:nvCxnSpPr>
        <p:spPr>
          <a:xfrm flipH="1">
            <a:off x="2525579" y="4088606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Прямоугольник 39"/>
          <p:cNvSpPr/>
          <p:nvPr/>
        </p:nvSpPr>
        <p:spPr bwMode="gray">
          <a:xfrm>
            <a:off x="9380666" y="1971675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Тұтынушылар</a:t>
            </a:r>
            <a:r>
              <a:rPr lang="ru-RU" sz="1400" b="1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алдындағы</a:t>
            </a:r>
            <a:r>
              <a:rPr lang="ru-RU" sz="1400" b="1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есептер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41" name="Rounded Rectangle 526"/>
          <p:cNvSpPr/>
          <p:nvPr/>
        </p:nvSpPr>
        <p:spPr bwMode="gray">
          <a:xfrm>
            <a:off x="9380666" y="2422525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+mn-lt"/>
              </a:rPr>
              <a:t>бұқаралық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ақпарат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құралдарында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көпшілік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тыңдаулардың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уақыты</a:t>
            </a:r>
            <a:r>
              <a:rPr lang="ru-RU" sz="1400" dirty="0">
                <a:latin typeface="+mn-lt"/>
              </a:rPr>
              <a:t> мен </a:t>
            </a:r>
            <a:r>
              <a:rPr lang="ru-RU" sz="1400" dirty="0" err="1">
                <a:latin typeface="+mn-lt"/>
              </a:rPr>
              <a:t>орны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туралы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хабарламаларды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жариялау</a:t>
            </a:r>
            <a:r>
              <a:rPr lang="ru-RU" sz="1400" dirty="0">
                <a:latin typeface="+mn-lt"/>
              </a:rPr>
              <a:t>. </a:t>
            </a:r>
            <a:endParaRPr lang="ru-RU" sz="14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 smtClean="0">
                <a:latin typeface="+mn-lt"/>
              </a:rPr>
              <a:t>міндетті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ақпаратты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бұқаралық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ақпарат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құралдарында</a:t>
            </a:r>
            <a:r>
              <a:rPr lang="ru-RU" sz="1400" dirty="0">
                <a:latin typeface="+mn-lt"/>
              </a:rPr>
              <a:t>, </a:t>
            </a:r>
            <a:r>
              <a:rPr lang="ru-RU" sz="1400" dirty="0" err="1">
                <a:latin typeface="+mn-lt"/>
              </a:rPr>
              <a:t>оның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ішінде</a:t>
            </a:r>
            <a:r>
              <a:rPr lang="ru-RU" sz="1400" dirty="0">
                <a:latin typeface="+mn-lt"/>
              </a:rPr>
              <a:t>: интернет-</a:t>
            </a:r>
            <a:r>
              <a:rPr lang="ru-RU" sz="1400" dirty="0" err="1">
                <a:latin typeface="+mn-lt"/>
              </a:rPr>
              <a:t>ресурста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орналастыр</a:t>
            </a:r>
            <a:r>
              <a:rPr lang="ru-RU" sz="1400" dirty="0" err="1"/>
              <a:t>у</a:t>
            </a:r>
            <a:endParaRPr lang="ru-RU" sz="1400" dirty="0" smtClean="0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42" name="Group 488"/>
          <p:cNvGrpSpPr/>
          <p:nvPr/>
        </p:nvGrpSpPr>
        <p:grpSpPr>
          <a:xfrm>
            <a:off x="969862" y="3563938"/>
            <a:ext cx="371475" cy="371475"/>
            <a:chOff x="-2103438" y="3878264"/>
            <a:chExt cx="371475" cy="371475"/>
          </a:xfrm>
        </p:grpSpPr>
        <p:sp>
          <p:nvSpPr>
            <p:cNvPr id="43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69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1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62466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Прямоугольник 4"/>
          <p:cNvSpPr>
            <a:spLocks noChangeArrowheads="1"/>
          </p:cNvSpPr>
          <p:nvPr/>
        </p:nvSpPr>
        <p:spPr bwMode="auto">
          <a:xfrm>
            <a:off x="365125" y="777875"/>
            <a:ext cx="11482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738"/>
              </a:spcBef>
              <a:spcAft>
                <a:spcPts val="738"/>
              </a:spcAft>
            </a:pPr>
            <a:r>
              <a:rPr lang="ru-RU" altLang="ru-RU" sz="1600">
                <a:latin typeface="Arial (Основной текст)"/>
              </a:rPr>
              <a:t>     </a:t>
            </a:r>
          </a:p>
        </p:txBody>
      </p:sp>
      <p:sp>
        <p:nvSpPr>
          <p:cNvPr id="62468" name="Title 1"/>
          <p:cNvSpPr txBox="1">
            <a:spLocks/>
          </p:cNvSpPr>
          <p:nvPr/>
        </p:nvSpPr>
        <p:spPr bwMode="auto">
          <a:xfrm>
            <a:off x="365125" y="198438"/>
            <a:ext cx="9823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Реттелетін</a:t>
            </a:r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қызметтерді</a:t>
            </a:r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ұсыну</a:t>
            </a:r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сапасы</a:t>
            </a:r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туралы</a:t>
            </a:r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ақпарат</a:t>
            </a:r>
            <a:endParaRPr lang="ru-RU" altLang="ru-RU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40"/>
          <p:cNvSpPr/>
          <p:nvPr/>
        </p:nvSpPr>
        <p:spPr>
          <a:xfrm>
            <a:off x="11113" y="5634038"/>
            <a:ext cx="12192000" cy="692150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err="1" smtClean="0"/>
              <a:t>Реттелетін</a:t>
            </a:r>
            <a:r>
              <a:rPr lang="ru-RU" dirty="0" smtClean="0"/>
              <a:t> </a:t>
            </a:r>
            <a:r>
              <a:rPr lang="ru-RU" dirty="0" err="1"/>
              <a:t>қызметтер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органдар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құзыреті</a:t>
            </a:r>
            <a:r>
              <a:rPr lang="ru-RU" dirty="0"/>
              <a:t> </a:t>
            </a:r>
            <a:r>
              <a:rPr lang="ru-RU" dirty="0" err="1"/>
              <a:t>шегінде</a:t>
            </a:r>
            <a:r>
              <a:rPr lang="ru-RU" dirty="0"/>
              <a:t> </a:t>
            </a:r>
            <a:r>
              <a:rPr lang="ru-RU" dirty="0" err="1"/>
              <a:t>белгілеген</a:t>
            </a:r>
            <a:r>
              <a:rPr lang="ru-RU" dirty="0"/>
              <a:t> </a:t>
            </a:r>
            <a:r>
              <a:rPr lang="ru-RU" dirty="0" err="1"/>
              <a:t>сапаға</a:t>
            </a:r>
            <a:r>
              <a:rPr lang="ru-RU" dirty="0"/>
              <a:t> </a:t>
            </a:r>
            <a:r>
              <a:rPr lang="ru-RU" dirty="0" err="1"/>
              <a:t>қойылатын</a:t>
            </a:r>
            <a:r>
              <a:rPr lang="ru-RU" dirty="0"/>
              <a:t> </a:t>
            </a:r>
            <a:r>
              <a:rPr lang="ru-RU" dirty="0" err="1"/>
              <a:t>талаптарды</a:t>
            </a:r>
            <a:r>
              <a:rPr lang="ru-RU" dirty="0"/>
              <a:t> </a:t>
            </a:r>
            <a:r>
              <a:rPr lang="ru-RU" dirty="0" err="1"/>
              <a:t>ескере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 </a:t>
            </a:r>
            <a:r>
              <a:rPr lang="ru-RU" dirty="0" err="1"/>
              <a:t>көрсетіледі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2470" name="TextBox 25"/>
          <p:cNvSpPr txBox="1">
            <a:spLocks noChangeArrowheads="1"/>
          </p:cNvSpPr>
          <p:nvPr/>
        </p:nvSpPr>
        <p:spPr bwMode="auto">
          <a:xfrm>
            <a:off x="468313" y="1117600"/>
            <a:ext cx="77676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 dirty="0" err="1"/>
              <a:t>Көрсетілетін</a:t>
            </a:r>
            <a:r>
              <a:rPr lang="ru-RU" sz="1600" dirty="0"/>
              <a:t> </a:t>
            </a:r>
            <a:r>
              <a:rPr lang="ru-RU" sz="1600" dirty="0" err="1"/>
              <a:t>қызметтердің</a:t>
            </a:r>
            <a:r>
              <a:rPr lang="ru-RU" sz="1600" dirty="0"/>
              <a:t> </a:t>
            </a:r>
            <a:r>
              <a:rPr lang="ru-RU" sz="1600" dirty="0" err="1"/>
              <a:t>сапасы</a:t>
            </a:r>
            <a:r>
              <a:rPr lang="ru-RU" sz="1600" dirty="0"/>
              <a:t> </a:t>
            </a:r>
            <a:r>
              <a:rPr lang="ru-RU" sz="1600" dirty="0" err="1"/>
              <a:t>қамтамасыз</a:t>
            </a:r>
            <a:r>
              <a:rPr lang="ru-RU" sz="1600" dirty="0"/>
              <a:t> </a:t>
            </a:r>
            <a:r>
              <a:rPr lang="ru-RU" sz="1600" dirty="0" err="1"/>
              <a:t>етіледі</a:t>
            </a:r>
            <a:r>
              <a:rPr lang="ru-RU" sz="1600" dirty="0"/>
              <a:t>:</a:t>
            </a:r>
            <a:endParaRPr lang="ru-RU" altLang="ru-RU" sz="1600" dirty="0">
              <a:latin typeface="Arial (Основной текст)"/>
            </a:endParaRPr>
          </a:p>
        </p:txBody>
      </p:sp>
      <p:sp>
        <p:nvSpPr>
          <p:cNvPr id="21" name="Rectangle 4"/>
          <p:cNvSpPr/>
          <p:nvPr/>
        </p:nvSpPr>
        <p:spPr>
          <a:xfrm>
            <a:off x="314325" y="1782763"/>
            <a:ext cx="3756025" cy="152558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478;p43"/>
          <p:cNvSpPr/>
          <p:nvPr/>
        </p:nvSpPr>
        <p:spPr>
          <a:xfrm>
            <a:off x="1903413" y="1550988"/>
            <a:ext cx="577850" cy="4984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01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24" name="Google Shape;506;p43"/>
          <p:cNvSpPr txBox="1"/>
          <p:nvPr/>
        </p:nvSpPr>
        <p:spPr>
          <a:xfrm>
            <a:off x="395288" y="2111375"/>
            <a:ext cx="1838325" cy="11079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МЕМСТ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және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СанЕжН:жылу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тасымалдағыш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параметрлерін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, температура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режимдерін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реттейді</a:t>
            </a:r>
            <a:r>
              <a:rPr lang="en-US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.</a:t>
            </a:r>
          </a:p>
        </p:txBody>
      </p:sp>
      <p:sp>
        <p:nvSpPr>
          <p:cNvPr id="26" name="Google Shape;506;p43"/>
          <p:cNvSpPr txBox="1"/>
          <p:nvPr/>
        </p:nvSpPr>
        <p:spPr>
          <a:xfrm>
            <a:off x="2381250" y="2122488"/>
            <a:ext cx="1573213" cy="7397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Техникалық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пайдалану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ережелері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: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инженерлік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жүйелер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мен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жабдықтар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үшін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27" name="Rectangle 97"/>
          <p:cNvSpPr/>
          <p:nvPr/>
        </p:nvSpPr>
        <p:spPr>
          <a:xfrm>
            <a:off x="314325" y="3589338"/>
            <a:ext cx="3756025" cy="168433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478;p43"/>
          <p:cNvSpPr/>
          <p:nvPr/>
        </p:nvSpPr>
        <p:spPr>
          <a:xfrm>
            <a:off x="1903413" y="3355975"/>
            <a:ext cx="577850" cy="5000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</a:t>
            </a:r>
            <a:r>
              <a:rPr lang="en-US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6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29" name="Google Shape;506;p43"/>
          <p:cNvSpPr txBox="1"/>
          <p:nvPr/>
        </p:nvSpPr>
        <p:spPr>
          <a:xfrm>
            <a:off x="433388" y="3919538"/>
            <a:ext cx="1689100" cy="73818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Энергияны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үнемдейтін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жабдықтар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мен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технологияларды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пайдалану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0" name="Google Shape;506;p43"/>
          <p:cNvSpPr txBox="1"/>
          <p:nvPr/>
        </p:nvSpPr>
        <p:spPr>
          <a:xfrm>
            <a:off x="2279649" y="3975906"/>
            <a:ext cx="1687513" cy="55403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err="1"/>
              <a:t>Жеткізудің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кезеңдерінде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жылу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шығынын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бақылау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1" name="Rectangle 106"/>
          <p:cNvSpPr/>
          <p:nvPr/>
        </p:nvSpPr>
        <p:spPr>
          <a:xfrm>
            <a:off x="4217988" y="1782763"/>
            <a:ext cx="3756025" cy="152558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478;p43"/>
          <p:cNvSpPr/>
          <p:nvPr/>
        </p:nvSpPr>
        <p:spPr>
          <a:xfrm>
            <a:off x="5807075" y="1550988"/>
            <a:ext cx="577850" cy="4984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</a:t>
            </a:r>
            <a:r>
              <a:rPr lang="en-US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2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33" name="Google Shape;506;p43"/>
          <p:cNvSpPr txBox="1"/>
          <p:nvPr/>
        </p:nvSpPr>
        <p:spPr>
          <a:xfrm>
            <a:off x="4333875" y="2090738"/>
            <a:ext cx="1687513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/>
              <a:t>Суды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зертханалық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талдау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: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нормаларға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сәйкестігін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тексеру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үшін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үнемі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жүргізіледі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4" name="Google Shape;506;p43"/>
          <p:cNvSpPr txBox="1"/>
          <p:nvPr/>
        </p:nvSpPr>
        <p:spPr>
          <a:xfrm>
            <a:off x="6170613" y="2090738"/>
            <a:ext cx="1687512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Жылу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желілеріндегі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және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жылу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көздерінен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шығатын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температура мен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қысымды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бақылау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5" name="Rectangle 114"/>
          <p:cNvSpPr/>
          <p:nvPr/>
        </p:nvSpPr>
        <p:spPr>
          <a:xfrm>
            <a:off x="4217988" y="3589338"/>
            <a:ext cx="3756025" cy="168433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" name="Google Shape;478;p43"/>
          <p:cNvSpPr/>
          <p:nvPr/>
        </p:nvSpPr>
        <p:spPr>
          <a:xfrm>
            <a:off x="5807075" y="3355975"/>
            <a:ext cx="577850" cy="5000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</a:t>
            </a:r>
            <a:r>
              <a:rPr lang="en-US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5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37" name="Google Shape;506;p43"/>
          <p:cNvSpPr txBox="1"/>
          <p:nvPr/>
        </p:nvSpPr>
        <p:spPr>
          <a:xfrm>
            <a:off x="4333875" y="3937000"/>
            <a:ext cx="1687513" cy="55403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Шағымдар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мен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өтініштерге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жедел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әрекет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ету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. 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8" name="Google Shape;506;p43"/>
          <p:cNvSpPr txBox="1"/>
          <p:nvPr/>
        </p:nvSpPr>
        <p:spPr>
          <a:xfrm>
            <a:off x="6170613" y="3937000"/>
            <a:ext cx="1687512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Түсіндіру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жұмыстарын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жүргізу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және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қызметтер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туралы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ашық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ақпарат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беру.</a:t>
            </a:r>
            <a:endParaRPr lang="ru-RU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9" name="Rectangle 122"/>
          <p:cNvSpPr/>
          <p:nvPr/>
        </p:nvSpPr>
        <p:spPr>
          <a:xfrm>
            <a:off x="8123238" y="1782763"/>
            <a:ext cx="3756025" cy="152558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478;p43"/>
          <p:cNvSpPr/>
          <p:nvPr/>
        </p:nvSpPr>
        <p:spPr>
          <a:xfrm>
            <a:off x="9712325" y="1550988"/>
            <a:ext cx="577850" cy="4984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</a:t>
            </a:r>
            <a:r>
              <a:rPr lang="en-US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3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41" name="Google Shape;506;p43"/>
          <p:cNvSpPr txBox="1"/>
          <p:nvPr/>
        </p:nvSpPr>
        <p:spPr>
          <a:xfrm>
            <a:off x="7969250" y="2111375"/>
            <a:ext cx="1895475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Желілерге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тұрақты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техникалық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қызмет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көрсету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және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жөндеу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.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Жабдықты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жаңарту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,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тозған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құбырлар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smtClean="0">
                <a:solidFill>
                  <a:srgbClr val="32373C"/>
                </a:solidFill>
                <a:latin typeface="Arial" panose="020B0604020202020204"/>
                <a:cs typeface="+mn-cs"/>
              </a:rPr>
              <a:t>мен </a:t>
            </a:r>
            <a:r>
              <a:rPr lang="ru-RU" dirty="0" err="1" smtClean="0">
                <a:solidFill>
                  <a:srgbClr val="32373C"/>
                </a:solidFill>
                <a:latin typeface="Arial" panose="020B0604020202020204"/>
                <a:cs typeface="+mn-cs"/>
              </a:rPr>
              <a:t>жылуалмастырғыштарды</a:t>
            </a:r>
            <a:r>
              <a:rPr lang="ru-RU" dirty="0" smtClean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ауыстыру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42" name="Google Shape;506;p43"/>
          <p:cNvSpPr txBox="1"/>
          <p:nvPr/>
        </p:nvSpPr>
        <p:spPr>
          <a:xfrm>
            <a:off x="10071100" y="2157413"/>
            <a:ext cx="1689100" cy="55403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Басқару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жүйелерін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автоматтандыру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және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диспетчерлеу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.</a:t>
            </a:r>
            <a:endParaRPr lang="ru-RU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43" name="Rectangle 130"/>
          <p:cNvSpPr/>
          <p:nvPr/>
        </p:nvSpPr>
        <p:spPr>
          <a:xfrm>
            <a:off x="8123238" y="3589338"/>
            <a:ext cx="3756025" cy="168433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4" name="Google Shape;478;p43"/>
          <p:cNvSpPr/>
          <p:nvPr/>
        </p:nvSpPr>
        <p:spPr>
          <a:xfrm>
            <a:off x="9712325" y="3355975"/>
            <a:ext cx="577850" cy="5000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</a:t>
            </a:r>
            <a:r>
              <a:rPr lang="en-US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4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45" name="Google Shape;506;p43"/>
          <p:cNvSpPr txBox="1"/>
          <p:nvPr/>
        </p:nvSpPr>
        <p:spPr>
          <a:xfrm>
            <a:off x="8235950" y="3889375"/>
            <a:ext cx="1628775" cy="11079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Жылумен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жабдықтау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нысандарында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жұмыс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істейтін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мамандарды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даярлау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және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сертификаттау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.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Аттестатт</a:t>
            </a:r>
            <a:r>
              <a:rPr lang="ru-RU" dirty="0" err="1"/>
              <a:t>ау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46" name="Google Shape;506;p43"/>
          <p:cNvSpPr txBox="1"/>
          <p:nvPr/>
        </p:nvSpPr>
        <p:spPr>
          <a:xfrm>
            <a:off x="10071100" y="3889375"/>
            <a:ext cx="1689100" cy="11079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Мерзімді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біліктілікті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арттыру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ИТҚ,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шеберлер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мен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операторлар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үшін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міндетті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болып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</a:rPr>
              <a:t>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</a:rPr>
              <a:t>табылады</a:t>
            </a:r>
            <a:r>
              <a:rPr lang="en-US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.</a:t>
            </a:r>
          </a:p>
        </p:txBody>
      </p:sp>
      <p:cxnSp>
        <p:nvCxnSpPr>
          <p:cNvPr id="47" name="Straight Connector 139"/>
          <p:cNvCxnSpPr>
            <a:stCxn id="21" idx="3"/>
            <a:endCxn id="31" idx="1"/>
          </p:cNvCxnSpPr>
          <p:nvPr/>
        </p:nvCxnSpPr>
        <p:spPr>
          <a:xfrm>
            <a:off x="4070350" y="2546350"/>
            <a:ext cx="147638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48" name="Straight Connector 141"/>
          <p:cNvCxnSpPr>
            <a:stCxn id="31" idx="3"/>
            <a:endCxn id="39" idx="1"/>
          </p:cNvCxnSpPr>
          <p:nvPr/>
        </p:nvCxnSpPr>
        <p:spPr>
          <a:xfrm>
            <a:off x="7974013" y="2546350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49" name="Straight Connector 143"/>
          <p:cNvCxnSpPr>
            <a:stCxn id="43" idx="1"/>
            <a:endCxn id="35" idx="3"/>
          </p:cNvCxnSpPr>
          <p:nvPr/>
        </p:nvCxnSpPr>
        <p:spPr>
          <a:xfrm flipH="1">
            <a:off x="7974013" y="4351338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50" name="Straight Connector 145"/>
          <p:cNvCxnSpPr>
            <a:stCxn id="35" idx="1"/>
            <a:endCxn id="27" idx="3"/>
          </p:cNvCxnSpPr>
          <p:nvPr/>
        </p:nvCxnSpPr>
        <p:spPr>
          <a:xfrm flipH="1">
            <a:off x="4070350" y="4351338"/>
            <a:ext cx="147638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51" name="Straight Connector 147"/>
          <p:cNvCxnSpPr/>
          <p:nvPr/>
        </p:nvCxnSpPr>
        <p:spPr>
          <a:xfrm>
            <a:off x="11553825" y="3308350"/>
            <a:ext cx="0" cy="280988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sp>
        <p:nvSpPr>
          <p:cNvPr id="52" name="Freeform 223"/>
          <p:cNvSpPr>
            <a:spLocks noEditPoints="1"/>
          </p:cNvSpPr>
          <p:nvPr/>
        </p:nvSpPr>
        <p:spPr bwMode="auto">
          <a:xfrm>
            <a:off x="3540125" y="2882900"/>
            <a:ext cx="414338" cy="350838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3" name="Freeform 223"/>
          <p:cNvSpPr>
            <a:spLocks noEditPoints="1"/>
          </p:cNvSpPr>
          <p:nvPr/>
        </p:nvSpPr>
        <p:spPr bwMode="auto">
          <a:xfrm>
            <a:off x="7443788" y="2882900"/>
            <a:ext cx="414337" cy="350838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4" name="Freeform 223"/>
          <p:cNvSpPr>
            <a:spLocks noEditPoints="1"/>
          </p:cNvSpPr>
          <p:nvPr/>
        </p:nvSpPr>
        <p:spPr bwMode="auto">
          <a:xfrm>
            <a:off x="11349038" y="2882900"/>
            <a:ext cx="414337" cy="350838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5" name="Freeform 223"/>
          <p:cNvSpPr>
            <a:spLocks noEditPoints="1"/>
          </p:cNvSpPr>
          <p:nvPr/>
        </p:nvSpPr>
        <p:spPr bwMode="auto">
          <a:xfrm>
            <a:off x="3540125" y="4687888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6" name="Freeform 223"/>
          <p:cNvSpPr>
            <a:spLocks noEditPoints="1"/>
          </p:cNvSpPr>
          <p:nvPr/>
        </p:nvSpPr>
        <p:spPr bwMode="auto">
          <a:xfrm>
            <a:off x="7443788" y="4687888"/>
            <a:ext cx="414337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7" name="Freeform 223"/>
          <p:cNvSpPr>
            <a:spLocks noEditPoints="1"/>
          </p:cNvSpPr>
          <p:nvPr/>
        </p:nvSpPr>
        <p:spPr bwMode="auto">
          <a:xfrm>
            <a:off x="11349038" y="4860925"/>
            <a:ext cx="414337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5800" y="1905000"/>
            <a:ext cx="3416300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Нормативтік</a:t>
            </a: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</a:rPr>
              <a:t> </a:t>
            </a: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талаптарды</a:t>
            </a: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</a:rPr>
              <a:t> </a:t>
            </a: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сақтау</a:t>
            </a:r>
            <a:endParaRPr lang="ru-RU" sz="1200" dirty="0">
              <a:solidFill>
                <a:srgbClr val="EF7F1A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18025" y="1905000"/>
            <a:ext cx="3416300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Сапаны</a:t>
            </a: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</a:rPr>
              <a:t> </a:t>
            </a: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бақылау</a:t>
            </a:r>
            <a:endParaRPr lang="ru-RU" sz="1200" dirty="0">
              <a:solidFill>
                <a:srgbClr val="EF7F1A"/>
              </a:solidFill>
              <a:latin typeface="Arial" panose="020B0604020202020204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291513" y="1905000"/>
            <a:ext cx="3417887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Инфрақұрылымның</a:t>
            </a: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</a:rPr>
              <a:t> </a:t>
            </a: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сенімділігі</a:t>
            </a: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</a:rPr>
              <a:t> мен </a:t>
            </a: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жағдайы</a:t>
            </a:r>
            <a:endParaRPr lang="ru-RU" sz="1200" dirty="0">
              <a:solidFill>
                <a:srgbClr val="EF7F1A"/>
              </a:solidFill>
              <a:latin typeface="Arial" panose="020B0604020202020204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43900" y="3703638"/>
            <a:ext cx="3416300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Персоналдың</a:t>
            </a: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</a:rPr>
              <a:t> </a:t>
            </a: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біліктілігі</a:t>
            </a:r>
            <a:endParaRPr lang="ru-RU" sz="1200" dirty="0">
              <a:solidFill>
                <a:srgbClr val="EF7F1A"/>
              </a:solidFill>
              <a:latin typeface="Arial" panose="020B0604020202020204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60875" y="3706813"/>
            <a:ext cx="3417888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Тұтынушылармен</a:t>
            </a: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</a:rPr>
              <a:t> </a:t>
            </a: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жұмыс</a:t>
            </a:r>
            <a:endParaRPr lang="ru-RU" sz="1200" dirty="0">
              <a:solidFill>
                <a:srgbClr val="EF7F1A"/>
              </a:solidFill>
              <a:latin typeface="Arial" panose="020B0604020202020204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5000" y="3703638"/>
            <a:ext cx="3416300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Энергияны</a:t>
            </a: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</a:rPr>
              <a:t> </a:t>
            </a: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үнемдеу</a:t>
            </a: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</a:rPr>
              <a:t> </a:t>
            </a: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және</a:t>
            </a: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</a:rPr>
              <a:t> ресурс </a:t>
            </a: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</a:rPr>
              <a:t>тиімділігі</a:t>
            </a:r>
            <a:endParaRPr lang="ru-RU" sz="1200" dirty="0">
              <a:solidFill>
                <a:srgbClr val="EF7F1A"/>
              </a:solidFill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6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Объект 7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2441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3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перспективалары</a:t>
            </a:r>
            <a:r>
              <a:rPr lang="ru-RU" dirty="0"/>
              <a:t> (даму </a:t>
            </a:r>
            <a:r>
              <a:rPr lang="ru-RU" dirty="0" err="1"/>
              <a:t>жоспарлары</a:t>
            </a:r>
            <a:r>
              <a:rPr lang="ru-RU" dirty="0"/>
              <a:t>)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: </a:t>
            </a:r>
            <a:r>
              <a:rPr lang="ru-RU" dirty="0" err="1"/>
              <a:t>тарифтердің</a:t>
            </a:r>
            <a:r>
              <a:rPr lang="ru-RU" dirty="0"/>
              <a:t> </a:t>
            </a:r>
            <a:r>
              <a:rPr lang="ru-RU" dirty="0" err="1"/>
              <a:t>ықтимал</a:t>
            </a:r>
            <a:r>
              <a:rPr lang="ru-RU" dirty="0"/>
              <a:t> </a:t>
            </a:r>
            <a:r>
              <a:rPr lang="ru-RU" dirty="0" err="1"/>
              <a:t>өзгерістері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17499" y="6479085"/>
            <a:ext cx="11208321" cy="346767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Жылу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энергиясын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өндіру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жөніндегі</a:t>
            </a:r>
            <a:r>
              <a:rPr lang="ru-RU" dirty="0">
                <a:solidFill>
                  <a:srgbClr val="FF0000"/>
                </a:solidFill>
              </a:rPr>
              <a:t> «Алюминий Казахстана» АҚ </a:t>
            </a:r>
            <a:r>
              <a:rPr lang="ru-RU" dirty="0" err="1">
                <a:solidFill>
                  <a:srgbClr val="FF0000"/>
                </a:solidFill>
              </a:rPr>
              <a:t>қызметіне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тарифтерді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уәкілетті</a:t>
            </a:r>
            <a:r>
              <a:rPr lang="ru-RU" dirty="0">
                <a:solidFill>
                  <a:srgbClr val="FF0000"/>
                </a:solidFill>
              </a:rPr>
              <a:t> орган 2026-2030 </a:t>
            </a:r>
            <a:r>
              <a:rPr lang="ru-RU" dirty="0" err="1">
                <a:solidFill>
                  <a:srgbClr val="FF0000"/>
                </a:solidFill>
              </a:rPr>
              <a:t>жж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кезеңіне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бекітті</a:t>
            </a:r>
            <a:r>
              <a:rPr lang="ru-RU" dirty="0">
                <a:solidFill>
                  <a:srgbClr val="FF0000"/>
                </a:solidFill>
              </a:rPr>
              <a:t> (Павлодар </a:t>
            </a:r>
            <a:r>
              <a:rPr lang="ru-RU" dirty="0" err="1">
                <a:solidFill>
                  <a:srgbClr val="FF0000"/>
                </a:solidFill>
              </a:rPr>
              <a:t>облысы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бойынша</a:t>
            </a:r>
            <a:r>
              <a:rPr lang="ru-RU" dirty="0">
                <a:solidFill>
                  <a:srgbClr val="FF0000"/>
                </a:solidFill>
              </a:rPr>
              <a:t> ТМРКД-</a:t>
            </a:r>
            <a:r>
              <a:rPr lang="ru-RU" dirty="0" err="1">
                <a:solidFill>
                  <a:srgbClr val="FF0000"/>
                </a:solidFill>
              </a:rPr>
              <a:t>нің</a:t>
            </a:r>
            <a:r>
              <a:rPr lang="ru-RU" dirty="0">
                <a:solidFill>
                  <a:srgbClr val="FF0000"/>
                </a:solidFill>
              </a:rPr>
              <a:t> 1.12.2025 </a:t>
            </a:r>
            <a:r>
              <a:rPr lang="ru-RU" dirty="0" err="1">
                <a:solidFill>
                  <a:srgbClr val="FF0000"/>
                </a:solidFill>
              </a:rPr>
              <a:t>жылғы</a:t>
            </a:r>
            <a:r>
              <a:rPr lang="ru-RU" dirty="0">
                <a:solidFill>
                  <a:srgbClr val="FF0000"/>
                </a:solidFill>
              </a:rPr>
              <a:t> № 115-НҚ </a:t>
            </a:r>
            <a:r>
              <a:rPr lang="ru-RU" dirty="0" err="1">
                <a:solidFill>
                  <a:srgbClr val="FF0000"/>
                </a:solidFill>
              </a:rPr>
              <a:t>бұйрығы</a:t>
            </a:r>
            <a:r>
              <a:rPr lang="ru-RU" dirty="0">
                <a:solidFill>
                  <a:srgbClr val="FF0000"/>
                </a:solidFill>
              </a:rPr>
              <a:t>)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Алюминий Казахстана» АҚ-</a:t>
            </a:r>
            <a:r>
              <a:rPr lang="ru-RU" dirty="0" err="1">
                <a:solidFill>
                  <a:srgbClr val="FF0000"/>
                </a:solidFill>
              </a:rPr>
              <a:t>ның</a:t>
            </a:r>
            <a:r>
              <a:rPr lang="ru-RU" dirty="0">
                <a:solidFill>
                  <a:srgbClr val="FF0000"/>
                </a:solidFill>
              </a:rPr>
              <a:t> 2026-2030 </a:t>
            </a:r>
            <a:r>
              <a:rPr lang="ru-RU" dirty="0" err="1">
                <a:solidFill>
                  <a:srgbClr val="FF0000"/>
                </a:solidFill>
              </a:rPr>
              <a:t>жылдарға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арналған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инвестициялық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бағдарламасы</a:t>
            </a:r>
            <a:r>
              <a:rPr lang="ru-RU" dirty="0">
                <a:solidFill>
                  <a:srgbClr val="FF0000"/>
                </a:solidFill>
              </a:rPr>
              <a:t> Павлодар </a:t>
            </a:r>
            <a:r>
              <a:rPr lang="ru-RU" dirty="0" err="1">
                <a:solidFill>
                  <a:srgbClr val="FF0000"/>
                </a:solidFill>
              </a:rPr>
              <a:t>облысы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бойынша</a:t>
            </a:r>
            <a:r>
              <a:rPr lang="ru-RU" dirty="0">
                <a:solidFill>
                  <a:srgbClr val="FF0000"/>
                </a:solidFill>
              </a:rPr>
              <a:t> ТМРКД-</a:t>
            </a:r>
            <a:r>
              <a:rPr lang="ru-RU" dirty="0" err="1">
                <a:solidFill>
                  <a:srgbClr val="FF0000"/>
                </a:solidFill>
              </a:rPr>
              <a:t>нің</a:t>
            </a:r>
            <a:r>
              <a:rPr lang="ru-RU" dirty="0">
                <a:solidFill>
                  <a:srgbClr val="FF0000"/>
                </a:solidFill>
              </a:rPr>
              <a:t> 1.12.2025 </a:t>
            </a:r>
            <a:r>
              <a:rPr lang="ru-RU" dirty="0" err="1">
                <a:solidFill>
                  <a:srgbClr val="FF0000"/>
                </a:solidFill>
              </a:rPr>
              <a:t>жылғы</a:t>
            </a:r>
            <a:r>
              <a:rPr lang="ru-RU" dirty="0">
                <a:solidFill>
                  <a:srgbClr val="FF0000"/>
                </a:solidFill>
              </a:rPr>
              <a:t> № 114-НҚ </a:t>
            </a:r>
            <a:r>
              <a:rPr lang="ru-RU" dirty="0" err="1">
                <a:solidFill>
                  <a:srgbClr val="FF0000"/>
                </a:solidFill>
              </a:rPr>
              <a:t>және</a:t>
            </a:r>
            <a:r>
              <a:rPr lang="ru-RU" dirty="0">
                <a:solidFill>
                  <a:srgbClr val="FF0000"/>
                </a:solidFill>
              </a:rPr>
              <a:t> энергетика </a:t>
            </a:r>
            <a:r>
              <a:rPr lang="ru-RU" dirty="0" err="1">
                <a:solidFill>
                  <a:srgbClr val="FF0000"/>
                </a:solidFill>
              </a:rPr>
              <a:t>және</a:t>
            </a:r>
            <a:r>
              <a:rPr lang="ru-RU" dirty="0">
                <a:solidFill>
                  <a:srgbClr val="FF0000"/>
                </a:solidFill>
              </a:rPr>
              <a:t> ТКШ </a:t>
            </a:r>
            <a:r>
              <a:rPr lang="ru-RU" dirty="0" err="1">
                <a:solidFill>
                  <a:srgbClr val="FF0000"/>
                </a:solidFill>
              </a:rPr>
              <a:t>басқармасының</a:t>
            </a:r>
            <a:r>
              <a:rPr lang="ru-RU" dirty="0">
                <a:solidFill>
                  <a:srgbClr val="FF0000"/>
                </a:solidFill>
              </a:rPr>
              <a:t> 1.12.2025 </a:t>
            </a:r>
            <a:r>
              <a:rPr lang="ru-RU" dirty="0" err="1">
                <a:solidFill>
                  <a:srgbClr val="FF0000"/>
                </a:solidFill>
              </a:rPr>
              <a:t>жылғы</a:t>
            </a:r>
            <a:r>
              <a:rPr lang="ru-RU" dirty="0">
                <a:solidFill>
                  <a:srgbClr val="FF0000"/>
                </a:solidFill>
              </a:rPr>
              <a:t> № 57-НҚ </a:t>
            </a:r>
            <a:r>
              <a:rPr lang="ru-RU" dirty="0" err="1">
                <a:solidFill>
                  <a:srgbClr val="FF0000"/>
                </a:solidFill>
              </a:rPr>
              <a:t>бірлескен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бұйрығымен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бекітілген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121"/>
          <p:cNvSpPr/>
          <p:nvPr/>
        </p:nvSpPr>
        <p:spPr>
          <a:xfrm>
            <a:off x="3670309" y="1686716"/>
            <a:ext cx="1553762" cy="33904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108"/>
          <p:cNvGrpSpPr/>
          <p:nvPr/>
        </p:nvGrpSpPr>
        <p:grpSpPr>
          <a:xfrm>
            <a:off x="3374015" y="1209825"/>
            <a:ext cx="8628062" cy="311309"/>
            <a:chOff x="314325" y="1239679"/>
            <a:chExt cx="11563350" cy="311309"/>
          </a:xfrm>
        </p:grpSpPr>
        <p:sp>
          <p:nvSpPr>
            <p:cNvPr id="10" name="Text Placeholder 9"/>
            <p:cNvSpPr txBox="1">
              <a:spLocks/>
            </p:cNvSpPr>
            <p:nvPr/>
          </p:nvSpPr>
          <p:spPr>
            <a:xfrm>
              <a:off x="314325" y="1239679"/>
              <a:ext cx="11563350" cy="246221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defPPr>
                <a:defRPr lang="en-US"/>
              </a:defPPr>
              <a:lvl1pPr indent="0" defTabSz="58317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b="0">
                  <a:solidFill>
                    <a:schemeClr val="accent1"/>
                  </a:solidFill>
                </a:defRPr>
              </a:lvl1pPr>
              <a:lvl2pPr marL="437378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accent3"/>
                  </a:solidFill>
                </a:defRPr>
              </a:lvl2pPr>
              <a:lvl3pPr marL="728963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accent3"/>
                  </a:solidFill>
                </a:defRPr>
              </a:lvl3pPr>
              <a:lvl4pPr marL="1020548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accent3"/>
                  </a:solidFill>
                </a:defRPr>
              </a:lvl4pPr>
              <a:lvl5pPr marL="1312133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accent3"/>
                  </a:solidFill>
                </a:defRPr>
              </a:lvl5pPr>
              <a:lvl6pPr marL="1603718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1148"/>
              </a:lvl6pPr>
              <a:lvl7pPr marL="1895303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1148"/>
              </a:lvl7pPr>
              <a:lvl8pPr marL="2186888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1148"/>
              </a:lvl8pPr>
              <a:lvl9pPr marL="2478472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1148"/>
              </a:lvl9pPr>
            </a:lstStyle>
            <a:p>
              <a:r>
                <a:rPr lang="ru-RU" sz="1600" b="1" dirty="0"/>
                <a:t>ДАМУ ПЕРСПЕКТИВАЛАРЫ</a:t>
              </a:r>
            </a:p>
          </p:txBody>
        </p:sp>
        <p:cxnSp>
          <p:nvCxnSpPr>
            <p:cNvPr id="11" name="Straight Connector 110"/>
            <p:cNvCxnSpPr/>
            <p:nvPr/>
          </p:nvCxnSpPr>
          <p:spPr>
            <a:xfrm>
              <a:off x="314325" y="1550988"/>
              <a:ext cx="1156335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Rectangle 118"/>
          <p:cNvSpPr/>
          <p:nvPr/>
        </p:nvSpPr>
        <p:spPr>
          <a:xfrm>
            <a:off x="3670309" y="2414796"/>
            <a:ext cx="1553761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2026 </a:t>
            </a:r>
            <a:r>
              <a:rPr lang="ru-RU" sz="1400" dirty="0" err="1" smtClean="0">
                <a:solidFill>
                  <a:schemeClr val="tx1"/>
                </a:solidFill>
              </a:rPr>
              <a:t>жыл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Rectangle 114"/>
          <p:cNvSpPr/>
          <p:nvPr/>
        </p:nvSpPr>
        <p:spPr>
          <a:xfrm>
            <a:off x="317500" y="3064550"/>
            <a:ext cx="2776538" cy="7386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>
                <a:solidFill>
                  <a:schemeClr val="tx1"/>
                </a:solidFill>
              </a:rPr>
              <a:t>2026-2030 </a:t>
            </a:r>
            <a:r>
              <a:rPr lang="ru-RU" sz="1600" dirty="0" err="1">
                <a:solidFill>
                  <a:schemeClr val="tx1"/>
                </a:solidFill>
              </a:rPr>
              <a:t>жылдарға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арналған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уәкілетті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органмен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бекітілген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Rectangle 37"/>
          <p:cNvSpPr/>
          <p:nvPr/>
        </p:nvSpPr>
        <p:spPr>
          <a:xfrm>
            <a:off x="3670309" y="3389028"/>
            <a:ext cx="1553762" cy="2214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i="1" dirty="0" err="1" smtClean="0">
                <a:solidFill>
                  <a:schemeClr val="tx2"/>
                </a:solidFill>
              </a:rPr>
              <a:t>теңге</a:t>
            </a:r>
            <a:r>
              <a:rPr lang="ru-RU" sz="1400" i="1" dirty="0" smtClean="0">
                <a:solidFill>
                  <a:schemeClr val="tx2"/>
                </a:solidFill>
              </a:rPr>
              <a:t>/Гкал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22" name="Rectangle 43"/>
          <p:cNvSpPr/>
          <p:nvPr/>
        </p:nvSpPr>
        <p:spPr>
          <a:xfrm>
            <a:off x="3670309" y="3066103"/>
            <a:ext cx="1553761" cy="276999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2 396,18*</a:t>
            </a:r>
            <a:endParaRPr lang="ru-RU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3" name="Rectangle 53"/>
          <p:cNvSpPr/>
          <p:nvPr/>
        </p:nvSpPr>
        <p:spPr>
          <a:xfrm>
            <a:off x="317500" y="2812868"/>
            <a:ext cx="2776538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schemeClr val="accent1"/>
                </a:solidFill>
              </a:rPr>
              <a:t>Тариф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Rectangle 115"/>
          <p:cNvSpPr/>
          <p:nvPr/>
        </p:nvSpPr>
        <p:spPr>
          <a:xfrm>
            <a:off x="317500" y="4461596"/>
            <a:ext cx="2776538" cy="4924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 err="1">
                <a:solidFill>
                  <a:schemeClr val="tx1"/>
                </a:solidFill>
              </a:rPr>
              <a:t>Қазандықтарға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күрделі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жөндеу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жүргізу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Rectangle 47"/>
          <p:cNvSpPr/>
          <p:nvPr/>
        </p:nvSpPr>
        <p:spPr>
          <a:xfrm>
            <a:off x="3724901" y="4320262"/>
            <a:ext cx="1499169" cy="276999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EF7F1A"/>
                </a:solidFill>
                <a:latin typeface="+mn-lt"/>
              </a:rPr>
              <a:t>1 022,6</a:t>
            </a:r>
            <a:endParaRPr lang="ru-RU" sz="2000" b="1" dirty="0">
              <a:solidFill>
                <a:srgbClr val="EF7F1A"/>
              </a:solidFill>
              <a:latin typeface="+mn-lt"/>
            </a:endParaRPr>
          </a:p>
        </p:txBody>
      </p:sp>
      <p:sp>
        <p:nvSpPr>
          <p:cNvPr id="32" name="Rectangle 50"/>
          <p:cNvSpPr/>
          <p:nvPr/>
        </p:nvSpPr>
        <p:spPr>
          <a:xfrm>
            <a:off x="3724900" y="4828317"/>
            <a:ext cx="149917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i="1" dirty="0" smtClean="0">
                <a:solidFill>
                  <a:schemeClr val="tx2"/>
                </a:solidFill>
              </a:rPr>
              <a:t>млн. </a:t>
            </a:r>
            <a:r>
              <a:rPr lang="ru-RU" sz="1400" i="1" dirty="0" err="1" smtClean="0">
                <a:solidFill>
                  <a:schemeClr val="tx2"/>
                </a:solidFill>
              </a:rPr>
              <a:t>теңге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33" name="Rectangle 57"/>
          <p:cNvSpPr/>
          <p:nvPr/>
        </p:nvSpPr>
        <p:spPr>
          <a:xfrm>
            <a:off x="317500" y="4019422"/>
            <a:ext cx="2877110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 err="1">
                <a:solidFill>
                  <a:schemeClr val="accent1"/>
                </a:solidFill>
              </a:rPr>
              <a:t>Инвестициялық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бағдарлама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grpSp>
        <p:nvGrpSpPr>
          <p:cNvPr id="64" name="Group 3424"/>
          <p:cNvGrpSpPr/>
          <p:nvPr/>
        </p:nvGrpSpPr>
        <p:grpSpPr>
          <a:xfrm>
            <a:off x="4131325" y="1736957"/>
            <a:ext cx="615330" cy="492109"/>
            <a:chOff x="5575914" y="2635251"/>
            <a:chExt cx="371475" cy="369888"/>
          </a:xfrm>
        </p:grpSpPr>
        <p:sp>
          <p:nvSpPr>
            <p:cNvPr id="65" name="Freeform 2525"/>
            <p:cNvSpPr>
              <a:spLocks/>
            </p:cNvSpPr>
            <p:nvPr/>
          </p:nvSpPr>
          <p:spPr bwMode="auto">
            <a:xfrm>
              <a:off x="5579089" y="2635251"/>
              <a:ext cx="368300" cy="249238"/>
            </a:xfrm>
            <a:custGeom>
              <a:avLst/>
              <a:gdLst>
                <a:gd name="T0" fmla="*/ 281 w 282"/>
                <a:gd name="T1" fmla="*/ 3 h 191"/>
                <a:gd name="T2" fmla="*/ 280 w 282"/>
                <a:gd name="T3" fmla="*/ 2 h 191"/>
                <a:gd name="T4" fmla="*/ 280 w 282"/>
                <a:gd name="T5" fmla="*/ 2 h 191"/>
                <a:gd name="T6" fmla="*/ 280 w 282"/>
                <a:gd name="T7" fmla="*/ 2 h 191"/>
                <a:gd name="T8" fmla="*/ 279 w 282"/>
                <a:gd name="T9" fmla="*/ 1 h 191"/>
                <a:gd name="T10" fmla="*/ 277 w 282"/>
                <a:gd name="T11" fmla="*/ 0 h 191"/>
                <a:gd name="T12" fmla="*/ 211 w 282"/>
                <a:gd name="T13" fmla="*/ 0 h 191"/>
                <a:gd name="T14" fmla="*/ 207 w 282"/>
                <a:gd name="T15" fmla="*/ 5 h 191"/>
                <a:gd name="T16" fmla="*/ 211 w 282"/>
                <a:gd name="T17" fmla="*/ 9 h 191"/>
                <a:gd name="T18" fmla="*/ 266 w 282"/>
                <a:gd name="T19" fmla="*/ 9 h 191"/>
                <a:gd name="T20" fmla="*/ 190 w 282"/>
                <a:gd name="T21" fmla="*/ 85 h 191"/>
                <a:gd name="T22" fmla="*/ 175 w 282"/>
                <a:gd name="T23" fmla="*/ 70 h 191"/>
                <a:gd name="T24" fmla="*/ 169 w 282"/>
                <a:gd name="T25" fmla="*/ 70 h 191"/>
                <a:gd name="T26" fmla="*/ 106 w 282"/>
                <a:gd name="T27" fmla="*/ 133 h 191"/>
                <a:gd name="T28" fmla="*/ 82 w 282"/>
                <a:gd name="T29" fmla="*/ 109 h 191"/>
                <a:gd name="T30" fmla="*/ 76 w 282"/>
                <a:gd name="T31" fmla="*/ 109 h 191"/>
                <a:gd name="T32" fmla="*/ 2 w 282"/>
                <a:gd name="T33" fmla="*/ 183 h 191"/>
                <a:gd name="T34" fmla="*/ 2 w 282"/>
                <a:gd name="T35" fmla="*/ 190 h 191"/>
                <a:gd name="T36" fmla="*/ 5 w 282"/>
                <a:gd name="T37" fmla="*/ 191 h 191"/>
                <a:gd name="T38" fmla="*/ 8 w 282"/>
                <a:gd name="T39" fmla="*/ 190 h 191"/>
                <a:gd name="T40" fmla="*/ 79 w 282"/>
                <a:gd name="T41" fmla="*/ 119 h 191"/>
                <a:gd name="T42" fmla="*/ 103 w 282"/>
                <a:gd name="T43" fmla="*/ 142 h 191"/>
                <a:gd name="T44" fmla="*/ 109 w 282"/>
                <a:gd name="T45" fmla="*/ 142 h 191"/>
                <a:gd name="T46" fmla="*/ 172 w 282"/>
                <a:gd name="T47" fmla="*/ 80 h 191"/>
                <a:gd name="T48" fmla="*/ 187 w 282"/>
                <a:gd name="T49" fmla="*/ 95 h 191"/>
                <a:gd name="T50" fmla="*/ 193 w 282"/>
                <a:gd name="T51" fmla="*/ 95 h 191"/>
                <a:gd name="T52" fmla="*/ 273 w 282"/>
                <a:gd name="T53" fmla="*/ 16 h 191"/>
                <a:gd name="T54" fmla="*/ 273 w 282"/>
                <a:gd name="T55" fmla="*/ 61 h 191"/>
                <a:gd name="T56" fmla="*/ 277 w 282"/>
                <a:gd name="T57" fmla="*/ 66 h 191"/>
                <a:gd name="T58" fmla="*/ 282 w 282"/>
                <a:gd name="T59" fmla="*/ 61 h 191"/>
                <a:gd name="T60" fmla="*/ 282 w 282"/>
                <a:gd name="T61" fmla="*/ 5 h 191"/>
                <a:gd name="T62" fmla="*/ 281 w 282"/>
                <a:gd name="T63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191">
                  <a:moveTo>
                    <a:pt x="281" y="3"/>
                  </a:moveTo>
                  <a:cubicBezTo>
                    <a:pt x="281" y="2"/>
                    <a:pt x="281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1"/>
                    <a:pt x="279" y="1"/>
                    <a:pt x="279" y="1"/>
                  </a:cubicBezTo>
                  <a:cubicBezTo>
                    <a:pt x="278" y="0"/>
                    <a:pt x="278" y="0"/>
                    <a:pt x="27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9" y="0"/>
                    <a:pt x="207" y="2"/>
                    <a:pt x="207" y="5"/>
                  </a:cubicBezTo>
                  <a:cubicBezTo>
                    <a:pt x="207" y="7"/>
                    <a:pt x="209" y="9"/>
                    <a:pt x="211" y="9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3" y="68"/>
                    <a:pt x="170" y="68"/>
                    <a:pt x="169" y="70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1" y="108"/>
                    <a:pt x="78" y="108"/>
                    <a:pt x="76" y="109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0" y="185"/>
                    <a:pt x="0" y="188"/>
                    <a:pt x="2" y="190"/>
                  </a:cubicBezTo>
                  <a:cubicBezTo>
                    <a:pt x="3" y="191"/>
                    <a:pt x="4" y="191"/>
                    <a:pt x="5" y="191"/>
                  </a:cubicBezTo>
                  <a:cubicBezTo>
                    <a:pt x="6" y="191"/>
                    <a:pt x="8" y="191"/>
                    <a:pt x="8" y="190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4"/>
                    <a:pt x="107" y="144"/>
                    <a:pt x="109" y="142"/>
                  </a:cubicBezTo>
                  <a:cubicBezTo>
                    <a:pt x="172" y="80"/>
                    <a:pt x="172" y="80"/>
                    <a:pt x="172" y="80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89" y="97"/>
                    <a:pt x="192" y="97"/>
                    <a:pt x="193" y="9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3" y="64"/>
                    <a:pt x="275" y="66"/>
                    <a:pt x="277" y="66"/>
                  </a:cubicBezTo>
                  <a:cubicBezTo>
                    <a:pt x="280" y="66"/>
                    <a:pt x="282" y="64"/>
                    <a:pt x="282" y="61"/>
                  </a:cubicBezTo>
                  <a:cubicBezTo>
                    <a:pt x="282" y="5"/>
                    <a:pt x="282" y="5"/>
                    <a:pt x="282" y="5"/>
                  </a:cubicBezTo>
                  <a:cubicBezTo>
                    <a:pt x="282" y="4"/>
                    <a:pt x="281" y="4"/>
                    <a:pt x="281" y="3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526"/>
            <p:cNvSpPr>
              <a:spLocks/>
            </p:cNvSpPr>
            <p:nvPr/>
          </p:nvSpPr>
          <p:spPr bwMode="auto">
            <a:xfrm>
              <a:off x="5575914" y="2906713"/>
              <a:ext cx="12700" cy="98425"/>
            </a:xfrm>
            <a:custGeom>
              <a:avLst/>
              <a:gdLst>
                <a:gd name="T0" fmla="*/ 5 w 9"/>
                <a:gd name="T1" fmla="*/ 0 h 76"/>
                <a:gd name="T2" fmla="*/ 0 w 9"/>
                <a:gd name="T3" fmla="*/ 5 h 76"/>
                <a:gd name="T4" fmla="*/ 0 w 9"/>
                <a:gd name="T5" fmla="*/ 71 h 76"/>
                <a:gd name="T6" fmla="*/ 5 w 9"/>
                <a:gd name="T7" fmla="*/ 76 h 76"/>
                <a:gd name="T8" fmla="*/ 9 w 9"/>
                <a:gd name="T9" fmla="*/ 71 h 76"/>
                <a:gd name="T10" fmla="*/ 9 w 9"/>
                <a:gd name="T11" fmla="*/ 5 h 76"/>
                <a:gd name="T12" fmla="*/ 5 w 9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6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4"/>
                    <a:pt x="2" y="76"/>
                    <a:pt x="5" y="76"/>
                  </a:cubicBezTo>
                  <a:cubicBezTo>
                    <a:pt x="7" y="76"/>
                    <a:pt x="9" y="74"/>
                    <a:pt x="9" y="7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27"/>
            <p:cNvSpPr>
              <a:spLocks/>
            </p:cNvSpPr>
            <p:nvPr/>
          </p:nvSpPr>
          <p:spPr bwMode="auto">
            <a:xfrm>
              <a:off x="5648939" y="2857501"/>
              <a:ext cx="11112" cy="147638"/>
            </a:xfrm>
            <a:custGeom>
              <a:avLst/>
              <a:gdLst>
                <a:gd name="T0" fmla="*/ 4 w 9"/>
                <a:gd name="T1" fmla="*/ 0 h 114"/>
                <a:gd name="T2" fmla="*/ 0 w 9"/>
                <a:gd name="T3" fmla="*/ 4 h 114"/>
                <a:gd name="T4" fmla="*/ 0 w 9"/>
                <a:gd name="T5" fmla="*/ 109 h 114"/>
                <a:gd name="T6" fmla="*/ 4 w 9"/>
                <a:gd name="T7" fmla="*/ 114 h 114"/>
                <a:gd name="T8" fmla="*/ 9 w 9"/>
                <a:gd name="T9" fmla="*/ 109 h 114"/>
                <a:gd name="T10" fmla="*/ 9 w 9"/>
                <a:gd name="T11" fmla="*/ 4 h 114"/>
                <a:gd name="T12" fmla="*/ 4 w 9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2"/>
                    <a:pt x="2" y="114"/>
                    <a:pt x="4" y="114"/>
                  </a:cubicBezTo>
                  <a:cubicBezTo>
                    <a:pt x="7" y="114"/>
                    <a:pt x="9" y="112"/>
                    <a:pt x="9" y="10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528"/>
            <p:cNvSpPr>
              <a:spLocks/>
            </p:cNvSpPr>
            <p:nvPr/>
          </p:nvSpPr>
          <p:spPr bwMode="auto">
            <a:xfrm>
              <a:off x="5720377" y="2843213"/>
              <a:ext cx="11112" cy="161925"/>
            </a:xfrm>
            <a:custGeom>
              <a:avLst/>
              <a:gdLst>
                <a:gd name="T0" fmla="*/ 4 w 9"/>
                <a:gd name="T1" fmla="*/ 0 h 124"/>
                <a:gd name="T2" fmla="*/ 0 w 9"/>
                <a:gd name="T3" fmla="*/ 4 h 124"/>
                <a:gd name="T4" fmla="*/ 0 w 9"/>
                <a:gd name="T5" fmla="*/ 119 h 124"/>
                <a:gd name="T6" fmla="*/ 4 w 9"/>
                <a:gd name="T7" fmla="*/ 124 h 124"/>
                <a:gd name="T8" fmla="*/ 9 w 9"/>
                <a:gd name="T9" fmla="*/ 119 h 124"/>
                <a:gd name="T10" fmla="*/ 9 w 9"/>
                <a:gd name="T11" fmla="*/ 4 h 124"/>
                <a:gd name="T12" fmla="*/ 4 w 9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2"/>
                    <a:pt x="2" y="124"/>
                    <a:pt x="4" y="124"/>
                  </a:cubicBezTo>
                  <a:cubicBezTo>
                    <a:pt x="7" y="124"/>
                    <a:pt x="9" y="122"/>
                    <a:pt x="9" y="11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29"/>
            <p:cNvSpPr>
              <a:spLocks/>
            </p:cNvSpPr>
            <p:nvPr/>
          </p:nvSpPr>
          <p:spPr bwMode="auto">
            <a:xfrm>
              <a:off x="5790227" y="2790826"/>
              <a:ext cx="11112" cy="214313"/>
            </a:xfrm>
            <a:custGeom>
              <a:avLst/>
              <a:gdLst>
                <a:gd name="T0" fmla="*/ 5 w 9"/>
                <a:gd name="T1" fmla="*/ 0 h 165"/>
                <a:gd name="T2" fmla="*/ 0 w 9"/>
                <a:gd name="T3" fmla="*/ 4 h 165"/>
                <a:gd name="T4" fmla="*/ 0 w 9"/>
                <a:gd name="T5" fmla="*/ 160 h 165"/>
                <a:gd name="T6" fmla="*/ 5 w 9"/>
                <a:gd name="T7" fmla="*/ 165 h 165"/>
                <a:gd name="T8" fmla="*/ 9 w 9"/>
                <a:gd name="T9" fmla="*/ 160 h 165"/>
                <a:gd name="T10" fmla="*/ 9 w 9"/>
                <a:gd name="T11" fmla="*/ 4 h 165"/>
                <a:gd name="T12" fmla="*/ 5 w 9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5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2" y="165"/>
                    <a:pt x="5" y="165"/>
                  </a:cubicBezTo>
                  <a:cubicBezTo>
                    <a:pt x="7" y="165"/>
                    <a:pt x="9" y="163"/>
                    <a:pt x="9" y="16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530"/>
            <p:cNvSpPr>
              <a:spLocks/>
            </p:cNvSpPr>
            <p:nvPr/>
          </p:nvSpPr>
          <p:spPr bwMode="auto">
            <a:xfrm>
              <a:off x="5861664" y="2757488"/>
              <a:ext cx="12700" cy="247650"/>
            </a:xfrm>
            <a:custGeom>
              <a:avLst/>
              <a:gdLst>
                <a:gd name="T0" fmla="*/ 5 w 9"/>
                <a:gd name="T1" fmla="*/ 0 h 191"/>
                <a:gd name="T2" fmla="*/ 0 w 9"/>
                <a:gd name="T3" fmla="*/ 5 h 191"/>
                <a:gd name="T4" fmla="*/ 0 w 9"/>
                <a:gd name="T5" fmla="*/ 186 h 191"/>
                <a:gd name="T6" fmla="*/ 5 w 9"/>
                <a:gd name="T7" fmla="*/ 191 h 191"/>
                <a:gd name="T8" fmla="*/ 9 w 9"/>
                <a:gd name="T9" fmla="*/ 186 h 191"/>
                <a:gd name="T10" fmla="*/ 9 w 9"/>
                <a:gd name="T11" fmla="*/ 5 h 191"/>
                <a:gd name="T12" fmla="*/ 5 w 9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1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9"/>
                    <a:pt x="2" y="191"/>
                    <a:pt x="5" y="191"/>
                  </a:cubicBezTo>
                  <a:cubicBezTo>
                    <a:pt x="7" y="191"/>
                    <a:pt x="9" y="189"/>
                    <a:pt x="9" y="18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531"/>
            <p:cNvSpPr>
              <a:spLocks/>
            </p:cNvSpPr>
            <p:nvPr/>
          </p:nvSpPr>
          <p:spPr bwMode="auto">
            <a:xfrm>
              <a:off x="5933102" y="2751138"/>
              <a:ext cx="12700" cy="254000"/>
            </a:xfrm>
            <a:custGeom>
              <a:avLst/>
              <a:gdLst>
                <a:gd name="T0" fmla="*/ 4 w 9"/>
                <a:gd name="T1" fmla="*/ 0 h 195"/>
                <a:gd name="T2" fmla="*/ 0 w 9"/>
                <a:gd name="T3" fmla="*/ 5 h 195"/>
                <a:gd name="T4" fmla="*/ 0 w 9"/>
                <a:gd name="T5" fmla="*/ 190 h 195"/>
                <a:gd name="T6" fmla="*/ 4 w 9"/>
                <a:gd name="T7" fmla="*/ 195 h 195"/>
                <a:gd name="T8" fmla="*/ 9 w 9"/>
                <a:gd name="T9" fmla="*/ 190 h 195"/>
                <a:gd name="T10" fmla="*/ 9 w 9"/>
                <a:gd name="T11" fmla="*/ 5 h 195"/>
                <a:gd name="T12" fmla="*/ 4 w 9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5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2" y="195"/>
                    <a:pt x="4" y="195"/>
                  </a:cubicBezTo>
                  <a:cubicBezTo>
                    <a:pt x="7" y="195"/>
                    <a:pt x="9" y="193"/>
                    <a:pt x="9" y="19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Rectangle 121"/>
          <p:cNvSpPr/>
          <p:nvPr/>
        </p:nvSpPr>
        <p:spPr>
          <a:xfrm>
            <a:off x="5357015" y="1686184"/>
            <a:ext cx="1553762" cy="33904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121"/>
          <p:cNvSpPr/>
          <p:nvPr/>
        </p:nvSpPr>
        <p:spPr>
          <a:xfrm>
            <a:off x="7026781" y="1686184"/>
            <a:ext cx="1553762" cy="33904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Rectangle 121"/>
          <p:cNvSpPr/>
          <p:nvPr/>
        </p:nvSpPr>
        <p:spPr>
          <a:xfrm>
            <a:off x="8696547" y="1685229"/>
            <a:ext cx="1553762" cy="33904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Rectangle 121"/>
          <p:cNvSpPr/>
          <p:nvPr/>
        </p:nvSpPr>
        <p:spPr>
          <a:xfrm>
            <a:off x="10345695" y="1685229"/>
            <a:ext cx="1553762" cy="33904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ectangle 43"/>
          <p:cNvSpPr/>
          <p:nvPr/>
        </p:nvSpPr>
        <p:spPr>
          <a:xfrm>
            <a:off x="5341864" y="3049785"/>
            <a:ext cx="1553761" cy="276999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1 827,49</a:t>
            </a:r>
            <a:endParaRPr lang="ru-RU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0" name="Rectangle 43"/>
          <p:cNvSpPr/>
          <p:nvPr/>
        </p:nvSpPr>
        <p:spPr>
          <a:xfrm>
            <a:off x="7162240" y="3038981"/>
            <a:ext cx="1553761" cy="276999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2 133,16</a:t>
            </a:r>
            <a:endParaRPr lang="ru-RU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1" name="Rectangle 43"/>
          <p:cNvSpPr/>
          <p:nvPr/>
        </p:nvSpPr>
        <p:spPr>
          <a:xfrm>
            <a:off x="8645000" y="3038981"/>
            <a:ext cx="1553761" cy="276999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1 975,55</a:t>
            </a:r>
            <a:endParaRPr lang="ru-RU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2" name="Rectangle 43"/>
          <p:cNvSpPr/>
          <p:nvPr/>
        </p:nvSpPr>
        <p:spPr>
          <a:xfrm>
            <a:off x="10312834" y="3038981"/>
            <a:ext cx="1553761" cy="276999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1 925,53</a:t>
            </a:r>
            <a:endParaRPr lang="ru-RU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3" name="Rectangle 37"/>
          <p:cNvSpPr/>
          <p:nvPr/>
        </p:nvSpPr>
        <p:spPr>
          <a:xfrm>
            <a:off x="7049283" y="3409306"/>
            <a:ext cx="1553762" cy="2214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i="1" dirty="0" err="1" smtClean="0">
                <a:solidFill>
                  <a:schemeClr val="tx2"/>
                </a:solidFill>
              </a:rPr>
              <a:t>теңге</a:t>
            </a:r>
            <a:r>
              <a:rPr lang="ru-RU" sz="1400" i="1" dirty="0" smtClean="0">
                <a:solidFill>
                  <a:schemeClr val="tx2"/>
                </a:solidFill>
              </a:rPr>
              <a:t>/Гкал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44" name="Rectangle 37"/>
          <p:cNvSpPr/>
          <p:nvPr/>
        </p:nvSpPr>
        <p:spPr>
          <a:xfrm>
            <a:off x="8786183" y="3409307"/>
            <a:ext cx="1553762" cy="2214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i="1" dirty="0" err="1" smtClean="0">
                <a:solidFill>
                  <a:schemeClr val="tx2"/>
                </a:solidFill>
              </a:rPr>
              <a:t>теңге</a:t>
            </a:r>
            <a:r>
              <a:rPr lang="ru-RU" sz="1400" i="1" dirty="0" smtClean="0">
                <a:solidFill>
                  <a:schemeClr val="tx2"/>
                </a:solidFill>
              </a:rPr>
              <a:t>/Гкал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45" name="Rectangle 37"/>
          <p:cNvSpPr/>
          <p:nvPr/>
        </p:nvSpPr>
        <p:spPr>
          <a:xfrm>
            <a:off x="5340075" y="3414848"/>
            <a:ext cx="1553762" cy="2214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i="1" dirty="0" err="1" smtClean="0">
                <a:solidFill>
                  <a:schemeClr val="tx2"/>
                </a:solidFill>
              </a:rPr>
              <a:t>теңге</a:t>
            </a:r>
            <a:r>
              <a:rPr lang="ru-RU" sz="1400" i="1" dirty="0" smtClean="0">
                <a:solidFill>
                  <a:schemeClr val="tx2"/>
                </a:solidFill>
              </a:rPr>
              <a:t>/Гкал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46" name="Rectangle 37"/>
          <p:cNvSpPr/>
          <p:nvPr/>
        </p:nvSpPr>
        <p:spPr>
          <a:xfrm>
            <a:off x="10345695" y="3391871"/>
            <a:ext cx="1553762" cy="2214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i="1" dirty="0" err="1" smtClean="0">
                <a:solidFill>
                  <a:schemeClr val="tx2"/>
                </a:solidFill>
              </a:rPr>
              <a:t>теңге</a:t>
            </a:r>
            <a:r>
              <a:rPr lang="ru-RU" sz="1400" i="1" dirty="0" smtClean="0">
                <a:solidFill>
                  <a:schemeClr val="tx2"/>
                </a:solidFill>
              </a:rPr>
              <a:t>/Гкал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47" name="Rectangle 50"/>
          <p:cNvSpPr/>
          <p:nvPr/>
        </p:nvSpPr>
        <p:spPr>
          <a:xfrm>
            <a:off x="7171604" y="4858897"/>
            <a:ext cx="149917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i="1" dirty="0" smtClean="0">
                <a:solidFill>
                  <a:schemeClr val="tx2"/>
                </a:solidFill>
              </a:rPr>
              <a:t>млн. </a:t>
            </a:r>
            <a:r>
              <a:rPr lang="ru-RU" sz="1400" i="1" dirty="0" err="1" smtClean="0">
                <a:solidFill>
                  <a:schemeClr val="tx2"/>
                </a:solidFill>
              </a:rPr>
              <a:t>теңге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48" name="Rectangle 50"/>
          <p:cNvSpPr/>
          <p:nvPr/>
        </p:nvSpPr>
        <p:spPr>
          <a:xfrm>
            <a:off x="8802686" y="4836276"/>
            <a:ext cx="149917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i="1" dirty="0" smtClean="0">
                <a:solidFill>
                  <a:schemeClr val="tx2"/>
                </a:solidFill>
              </a:rPr>
              <a:t>млн. </a:t>
            </a:r>
            <a:r>
              <a:rPr lang="ru-RU" sz="1400" i="1" dirty="0" err="1" smtClean="0">
                <a:solidFill>
                  <a:schemeClr val="tx2"/>
                </a:solidFill>
              </a:rPr>
              <a:t>теңге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49" name="Rectangle 50"/>
          <p:cNvSpPr/>
          <p:nvPr/>
        </p:nvSpPr>
        <p:spPr>
          <a:xfrm>
            <a:off x="5411607" y="4845452"/>
            <a:ext cx="149917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i="1" dirty="0" smtClean="0">
                <a:solidFill>
                  <a:schemeClr val="tx2"/>
                </a:solidFill>
              </a:rPr>
              <a:t>млн. </a:t>
            </a:r>
            <a:r>
              <a:rPr lang="ru-RU" sz="1400" i="1" dirty="0" err="1" smtClean="0">
                <a:solidFill>
                  <a:schemeClr val="tx2"/>
                </a:solidFill>
              </a:rPr>
              <a:t>теңге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50" name="Rectangle 50"/>
          <p:cNvSpPr/>
          <p:nvPr/>
        </p:nvSpPr>
        <p:spPr>
          <a:xfrm>
            <a:off x="10339945" y="4820844"/>
            <a:ext cx="149917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i="1" dirty="0" smtClean="0">
                <a:solidFill>
                  <a:schemeClr val="tx2"/>
                </a:solidFill>
              </a:rPr>
              <a:t>млн. </a:t>
            </a:r>
            <a:r>
              <a:rPr lang="ru-RU" sz="1400" i="1" dirty="0" err="1" smtClean="0">
                <a:solidFill>
                  <a:schemeClr val="tx2"/>
                </a:solidFill>
              </a:rPr>
              <a:t>теңге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5305959" y="4307426"/>
            <a:ext cx="1499169" cy="276999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781,7</a:t>
            </a:r>
            <a:endParaRPr lang="ru-RU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2" name="Rectangle 47"/>
          <p:cNvSpPr/>
          <p:nvPr/>
        </p:nvSpPr>
        <p:spPr>
          <a:xfrm>
            <a:off x="7075367" y="4328165"/>
            <a:ext cx="1499169" cy="276999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1 129,6</a:t>
            </a:r>
            <a:endParaRPr lang="ru-RU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3" name="Rectangle 47"/>
          <p:cNvSpPr/>
          <p:nvPr/>
        </p:nvSpPr>
        <p:spPr>
          <a:xfrm>
            <a:off x="8776913" y="4323876"/>
            <a:ext cx="1499169" cy="276999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805,3</a:t>
            </a:r>
            <a:endParaRPr lang="ru-RU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4" name="Rectangle 47"/>
          <p:cNvSpPr/>
          <p:nvPr/>
        </p:nvSpPr>
        <p:spPr>
          <a:xfrm>
            <a:off x="10294148" y="4320262"/>
            <a:ext cx="1499169" cy="276999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631,1</a:t>
            </a:r>
            <a:endParaRPr lang="ru-RU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5" name="Rectangle 118"/>
          <p:cNvSpPr/>
          <p:nvPr/>
        </p:nvSpPr>
        <p:spPr>
          <a:xfrm>
            <a:off x="8696121" y="2347359"/>
            <a:ext cx="1553761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2029 </a:t>
            </a:r>
            <a:r>
              <a:rPr lang="ru-RU" sz="1400" dirty="0" err="1" smtClean="0">
                <a:solidFill>
                  <a:schemeClr val="tx1"/>
                </a:solidFill>
              </a:rPr>
              <a:t>жыл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6" name="Rectangle 118"/>
          <p:cNvSpPr/>
          <p:nvPr/>
        </p:nvSpPr>
        <p:spPr>
          <a:xfrm>
            <a:off x="5355079" y="2388036"/>
            <a:ext cx="1553761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2027 </a:t>
            </a:r>
            <a:r>
              <a:rPr lang="ru-RU" sz="1400" dirty="0" err="1" smtClean="0">
                <a:solidFill>
                  <a:schemeClr val="tx1"/>
                </a:solidFill>
              </a:rPr>
              <a:t>жыл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7" name="Rectangle 118"/>
          <p:cNvSpPr/>
          <p:nvPr/>
        </p:nvSpPr>
        <p:spPr>
          <a:xfrm>
            <a:off x="7016472" y="2354544"/>
            <a:ext cx="1553761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2028 </a:t>
            </a:r>
            <a:r>
              <a:rPr lang="ru-RU" sz="1400" dirty="0" err="1" smtClean="0">
                <a:solidFill>
                  <a:schemeClr val="tx1"/>
                </a:solidFill>
              </a:rPr>
              <a:t>жыл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8" name="Rectangle 118"/>
          <p:cNvSpPr/>
          <p:nvPr/>
        </p:nvSpPr>
        <p:spPr>
          <a:xfrm>
            <a:off x="10320983" y="2351752"/>
            <a:ext cx="1553761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2030 </a:t>
            </a:r>
            <a:r>
              <a:rPr lang="ru-RU" sz="1400" dirty="0" err="1" smtClean="0">
                <a:solidFill>
                  <a:schemeClr val="tx1"/>
                </a:solidFill>
              </a:rPr>
              <a:t>жыл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0" name="Freeform 2609"/>
          <p:cNvSpPr>
            <a:spLocks noEditPoints="1"/>
          </p:cNvSpPr>
          <p:nvPr/>
        </p:nvSpPr>
        <p:spPr bwMode="auto">
          <a:xfrm>
            <a:off x="5780516" y="1704594"/>
            <a:ext cx="635166" cy="574793"/>
          </a:xfrm>
          <a:custGeom>
            <a:avLst/>
            <a:gdLst>
              <a:gd name="T0" fmla="*/ 266 w 283"/>
              <a:gd name="T1" fmla="*/ 74 h 284"/>
              <a:gd name="T2" fmla="*/ 258 w 283"/>
              <a:gd name="T3" fmla="*/ 79 h 284"/>
              <a:gd name="T4" fmla="*/ 247 w 283"/>
              <a:gd name="T5" fmla="*/ 223 h 284"/>
              <a:gd name="T6" fmla="*/ 242 w 283"/>
              <a:gd name="T7" fmla="*/ 136 h 284"/>
              <a:gd name="T8" fmla="*/ 238 w 283"/>
              <a:gd name="T9" fmla="*/ 233 h 284"/>
              <a:gd name="T10" fmla="*/ 210 w 283"/>
              <a:gd name="T11" fmla="*/ 160 h 284"/>
              <a:gd name="T12" fmla="*/ 201 w 283"/>
              <a:gd name="T13" fmla="*/ 160 h 284"/>
              <a:gd name="T14" fmla="*/ 169 w 283"/>
              <a:gd name="T15" fmla="*/ 272 h 284"/>
              <a:gd name="T16" fmla="*/ 165 w 283"/>
              <a:gd name="T17" fmla="*/ 134 h 284"/>
              <a:gd name="T18" fmla="*/ 160 w 283"/>
              <a:gd name="T19" fmla="*/ 273 h 284"/>
              <a:gd name="T20" fmla="*/ 128 w 283"/>
              <a:gd name="T21" fmla="*/ 274 h 284"/>
              <a:gd name="T22" fmla="*/ 124 w 283"/>
              <a:gd name="T23" fmla="*/ 187 h 284"/>
              <a:gd name="T24" fmla="*/ 119 w 283"/>
              <a:gd name="T25" fmla="*/ 273 h 284"/>
              <a:gd name="T26" fmla="*/ 87 w 283"/>
              <a:gd name="T27" fmla="*/ 201 h 284"/>
              <a:gd name="T28" fmla="*/ 78 w 283"/>
              <a:gd name="T29" fmla="*/ 201 h 284"/>
              <a:gd name="T30" fmla="*/ 46 w 283"/>
              <a:gd name="T31" fmla="*/ 234 h 284"/>
              <a:gd name="T32" fmla="*/ 41 w 283"/>
              <a:gd name="T33" fmla="*/ 170 h 284"/>
              <a:gd name="T34" fmla="*/ 37 w 283"/>
              <a:gd name="T35" fmla="*/ 223 h 284"/>
              <a:gd name="T36" fmla="*/ 38 w 283"/>
              <a:gd name="T37" fmla="*/ 139 h 284"/>
              <a:gd name="T38" fmla="*/ 65 w 283"/>
              <a:gd name="T39" fmla="*/ 135 h 284"/>
              <a:gd name="T40" fmla="*/ 89 w 283"/>
              <a:gd name="T41" fmla="*/ 158 h 284"/>
              <a:gd name="T42" fmla="*/ 125 w 283"/>
              <a:gd name="T43" fmla="*/ 158 h 284"/>
              <a:gd name="T44" fmla="*/ 150 w 283"/>
              <a:gd name="T45" fmla="*/ 103 h 284"/>
              <a:gd name="T46" fmla="*/ 166 w 283"/>
              <a:gd name="T47" fmla="*/ 97 h 284"/>
              <a:gd name="T48" fmla="*/ 212 w 283"/>
              <a:gd name="T49" fmla="*/ 128 h 284"/>
              <a:gd name="T50" fmla="*/ 226 w 283"/>
              <a:gd name="T51" fmla="*/ 99 h 284"/>
              <a:gd name="T52" fmla="*/ 272 w 283"/>
              <a:gd name="T53" fmla="*/ 32 h 284"/>
              <a:gd name="T54" fmla="*/ 281 w 283"/>
              <a:gd name="T55" fmla="*/ 32 h 284"/>
              <a:gd name="T56" fmla="*/ 281 w 283"/>
              <a:gd name="T57" fmla="*/ 4 h 284"/>
              <a:gd name="T58" fmla="*/ 281 w 283"/>
              <a:gd name="T59" fmla="*/ 4 h 284"/>
              <a:gd name="T60" fmla="*/ 280 w 283"/>
              <a:gd name="T61" fmla="*/ 2 h 284"/>
              <a:gd name="T62" fmla="*/ 279 w 283"/>
              <a:gd name="T63" fmla="*/ 1 h 284"/>
              <a:gd name="T64" fmla="*/ 278 w 283"/>
              <a:gd name="T65" fmla="*/ 1 h 284"/>
              <a:gd name="T66" fmla="*/ 276 w 283"/>
              <a:gd name="T67" fmla="*/ 1 h 284"/>
              <a:gd name="T68" fmla="*/ 251 w 283"/>
              <a:gd name="T69" fmla="*/ 9 h 284"/>
              <a:gd name="T70" fmla="*/ 252 w 283"/>
              <a:gd name="T71" fmla="*/ 18 h 284"/>
              <a:gd name="T72" fmla="*/ 267 w 283"/>
              <a:gd name="T73" fmla="*/ 13 h 284"/>
              <a:gd name="T74" fmla="*/ 212 w 283"/>
              <a:gd name="T75" fmla="*/ 92 h 284"/>
              <a:gd name="T76" fmla="*/ 170 w 283"/>
              <a:gd name="T77" fmla="*/ 88 h 284"/>
              <a:gd name="T78" fmla="*/ 152 w 283"/>
              <a:gd name="T79" fmla="*/ 67 h 284"/>
              <a:gd name="T80" fmla="*/ 141 w 283"/>
              <a:gd name="T81" fmla="*/ 99 h 284"/>
              <a:gd name="T82" fmla="*/ 107 w 283"/>
              <a:gd name="T83" fmla="*/ 140 h 284"/>
              <a:gd name="T84" fmla="*/ 68 w 283"/>
              <a:gd name="T85" fmla="*/ 125 h 284"/>
              <a:gd name="T86" fmla="*/ 32 w 283"/>
              <a:gd name="T87" fmla="*/ 126 h 284"/>
              <a:gd name="T88" fmla="*/ 11 w 283"/>
              <a:gd name="T89" fmla="*/ 163 h 284"/>
              <a:gd name="T90" fmla="*/ 142 w 283"/>
              <a:gd name="T91" fmla="*/ 9 h 284"/>
              <a:gd name="T92" fmla="*/ 217 w 283"/>
              <a:gd name="T93" fmla="*/ 27 h 284"/>
              <a:gd name="T94" fmla="*/ 142 w 283"/>
              <a:gd name="T95" fmla="*/ 0 h 284"/>
              <a:gd name="T96" fmla="*/ 4 w 283"/>
              <a:gd name="T97" fmla="*/ 175 h 284"/>
              <a:gd name="T98" fmla="*/ 37 w 283"/>
              <a:gd name="T99" fmla="*/ 237 h 284"/>
              <a:gd name="T100" fmla="*/ 142 w 283"/>
              <a:gd name="T101" fmla="*/ 284 h 284"/>
              <a:gd name="T102" fmla="*/ 165 w 283"/>
              <a:gd name="T103" fmla="*/ 282 h 284"/>
              <a:gd name="T104" fmla="*/ 283 w 283"/>
              <a:gd name="T105" fmla="*/ 142 h 284"/>
              <a:gd name="T106" fmla="*/ 221 w 283"/>
              <a:gd name="T107" fmla="*/ 110 h 284"/>
              <a:gd name="T108" fmla="*/ 203 w 283"/>
              <a:gd name="T109" fmla="*/ 110 h 284"/>
              <a:gd name="T110" fmla="*/ 152 w 283"/>
              <a:gd name="T111" fmla="*/ 76 h 284"/>
              <a:gd name="T112" fmla="*/ 152 w 283"/>
              <a:gd name="T113" fmla="*/ 94 h 284"/>
              <a:gd name="T114" fmla="*/ 152 w 283"/>
              <a:gd name="T115" fmla="*/ 76 h 284"/>
              <a:gd name="T116" fmla="*/ 116 w 283"/>
              <a:gd name="T117" fmla="*/ 158 h 284"/>
              <a:gd name="T118" fmla="*/ 98 w 283"/>
              <a:gd name="T119" fmla="*/ 158 h 284"/>
              <a:gd name="T120" fmla="*/ 50 w 283"/>
              <a:gd name="T121" fmla="*/ 117 h 284"/>
              <a:gd name="T122" fmla="*/ 50 w 283"/>
              <a:gd name="T123" fmla="*/ 135 h 284"/>
              <a:gd name="T124" fmla="*/ 50 w 283"/>
              <a:gd name="T125" fmla="*/ 117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3" h="284">
                <a:moveTo>
                  <a:pt x="283" y="142"/>
                </a:moveTo>
                <a:cubicBezTo>
                  <a:pt x="283" y="118"/>
                  <a:pt x="277" y="95"/>
                  <a:pt x="266" y="74"/>
                </a:cubicBezTo>
                <a:cubicBezTo>
                  <a:pt x="265" y="72"/>
                  <a:pt x="262" y="71"/>
                  <a:pt x="260" y="73"/>
                </a:cubicBezTo>
                <a:cubicBezTo>
                  <a:pt x="258" y="74"/>
                  <a:pt x="257" y="76"/>
                  <a:pt x="258" y="79"/>
                </a:cubicBezTo>
                <a:cubicBezTo>
                  <a:pt x="269" y="98"/>
                  <a:pt x="274" y="120"/>
                  <a:pt x="274" y="142"/>
                </a:cubicBezTo>
                <a:cubicBezTo>
                  <a:pt x="274" y="172"/>
                  <a:pt x="264" y="200"/>
                  <a:pt x="247" y="223"/>
                </a:cubicBezTo>
                <a:cubicBezTo>
                  <a:pt x="247" y="140"/>
                  <a:pt x="247" y="140"/>
                  <a:pt x="247" y="140"/>
                </a:cubicBezTo>
                <a:cubicBezTo>
                  <a:pt x="247" y="138"/>
                  <a:pt x="245" y="136"/>
                  <a:pt x="242" y="136"/>
                </a:cubicBezTo>
                <a:cubicBezTo>
                  <a:pt x="240" y="136"/>
                  <a:pt x="238" y="138"/>
                  <a:pt x="238" y="140"/>
                </a:cubicBezTo>
                <a:cubicBezTo>
                  <a:pt x="238" y="233"/>
                  <a:pt x="238" y="233"/>
                  <a:pt x="238" y="233"/>
                </a:cubicBezTo>
                <a:cubicBezTo>
                  <a:pt x="230" y="242"/>
                  <a:pt x="220" y="249"/>
                  <a:pt x="210" y="255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10" y="158"/>
                  <a:pt x="208" y="156"/>
                  <a:pt x="206" y="156"/>
                </a:cubicBezTo>
                <a:cubicBezTo>
                  <a:pt x="203" y="156"/>
                  <a:pt x="201" y="158"/>
                  <a:pt x="201" y="160"/>
                </a:cubicBezTo>
                <a:cubicBezTo>
                  <a:pt x="201" y="260"/>
                  <a:pt x="201" y="260"/>
                  <a:pt x="201" y="260"/>
                </a:cubicBezTo>
                <a:cubicBezTo>
                  <a:pt x="191" y="265"/>
                  <a:pt x="181" y="269"/>
                  <a:pt x="169" y="272"/>
                </a:cubicBezTo>
                <a:cubicBezTo>
                  <a:pt x="169" y="138"/>
                  <a:pt x="169" y="138"/>
                  <a:pt x="169" y="138"/>
                </a:cubicBezTo>
                <a:cubicBezTo>
                  <a:pt x="169" y="136"/>
                  <a:pt x="167" y="134"/>
                  <a:pt x="165" y="134"/>
                </a:cubicBezTo>
                <a:cubicBezTo>
                  <a:pt x="162" y="134"/>
                  <a:pt x="160" y="136"/>
                  <a:pt x="160" y="138"/>
                </a:cubicBezTo>
                <a:cubicBezTo>
                  <a:pt x="160" y="273"/>
                  <a:pt x="160" y="273"/>
                  <a:pt x="160" y="273"/>
                </a:cubicBezTo>
                <a:cubicBezTo>
                  <a:pt x="154" y="274"/>
                  <a:pt x="148" y="275"/>
                  <a:pt x="142" y="275"/>
                </a:cubicBezTo>
                <a:cubicBezTo>
                  <a:pt x="137" y="275"/>
                  <a:pt x="133" y="274"/>
                  <a:pt x="128" y="274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28" y="189"/>
                  <a:pt x="126" y="187"/>
                  <a:pt x="124" y="187"/>
                </a:cubicBezTo>
                <a:cubicBezTo>
                  <a:pt x="121" y="187"/>
                  <a:pt x="119" y="189"/>
                  <a:pt x="119" y="192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08" y="271"/>
                  <a:pt x="97" y="267"/>
                  <a:pt x="87" y="263"/>
                </a:cubicBezTo>
                <a:cubicBezTo>
                  <a:pt x="87" y="201"/>
                  <a:pt x="87" y="201"/>
                  <a:pt x="87" y="201"/>
                </a:cubicBezTo>
                <a:cubicBezTo>
                  <a:pt x="87" y="198"/>
                  <a:pt x="85" y="196"/>
                  <a:pt x="82" y="196"/>
                </a:cubicBezTo>
                <a:cubicBezTo>
                  <a:pt x="80" y="196"/>
                  <a:pt x="78" y="198"/>
                  <a:pt x="78" y="201"/>
                </a:cubicBezTo>
                <a:cubicBezTo>
                  <a:pt x="78" y="258"/>
                  <a:pt x="78" y="258"/>
                  <a:pt x="78" y="258"/>
                </a:cubicBezTo>
                <a:cubicBezTo>
                  <a:pt x="66" y="252"/>
                  <a:pt x="55" y="243"/>
                  <a:pt x="46" y="234"/>
                </a:cubicBezTo>
                <a:cubicBezTo>
                  <a:pt x="46" y="174"/>
                  <a:pt x="46" y="174"/>
                  <a:pt x="46" y="174"/>
                </a:cubicBezTo>
                <a:cubicBezTo>
                  <a:pt x="46" y="172"/>
                  <a:pt x="44" y="170"/>
                  <a:pt x="41" y="170"/>
                </a:cubicBezTo>
                <a:cubicBezTo>
                  <a:pt x="39" y="170"/>
                  <a:pt x="37" y="172"/>
                  <a:pt x="37" y="174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26" y="209"/>
                  <a:pt x="18" y="193"/>
                  <a:pt x="13" y="175"/>
                </a:cubicBezTo>
                <a:cubicBezTo>
                  <a:pt x="38" y="139"/>
                  <a:pt x="38" y="139"/>
                  <a:pt x="38" y="139"/>
                </a:cubicBezTo>
                <a:cubicBezTo>
                  <a:pt x="41" y="142"/>
                  <a:pt x="46" y="144"/>
                  <a:pt x="50" y="144"/>
                </a:cubicBezTo>
                <a:cubicBezTo>
                  <a:pt x="57" y="144"/>
                  <a:pt x="62" y="140"/>
                  <a:pt x="65" y="135"/>
                </a:cubicBezTo>
                <a:cubicBezTo>
                  <a:pt x="90" y="154"/>
                  <a:pt x="90" y="154"/>
                  <a:pt x="90" y="154"/>
                </a:cubicBezTo>
                <a:cubicBezTo>
                  <a:pt x="90" y="156"/>
                  <a:pt x="89" y="157"/>
                  <a:pt x="89" y="158"/>
                </a:cubicBezTo>
                <a:cubicBezTo>
                  <a:pt x="89" y="168"/>
                  <a:pt x="97" y="176"/>
                  <a:pt x="107" y="176"/>
                </a:cubicBezTo>
                <a:cubicBezTo>
                  <a:pt x="117" y="176"/>
                  <a:pt x="125" y="168"/>
                  <a:pt x="125" y="158"/>
                </a:cubicBezTo>
                <a:cubicBezTo>
                  <a:pt x="125" y="154"/>
                  <a:pt x="124" y="151"/>
                  <a:pt x="122" y="148"/>
                </a:cubicBezTo>
                <a:cubicBezTo>
                  <a:pt x="150" y="103"/>
                  <a:pt x="150" y="103"/>
                  <a:pt x="150" y="103"/>
                </a:cubicBezTo>
                <a:cubicBezTo>
                  <a:pt x="151" y="103"/>
                  <a:pt x="151" y="103"/>
                  <a:pt x="152" y="103"/>
                </a:cubicBezTo>
                <a:cubicBezTo>
                  <a:pt x="158" y="103"/>
                  <a:pt x="163" y="100"/>
                  <a:pt x="166" y="97"/>
                </a:cubicBezTo>
                <a:cubicBezTo>
                  <a:pt x="194" y="112"/>
                  <a:pt x="194" y="112"/>
                  <a:pt x="194" y="112"/>
                </a:cubicBezTo>
                <a:cubicBezTo>
                  <a:pt x="196" y="121"/>
                  <a:pt x="203" y="128"/>
                  <a:pt x="212" y="128"/>
                </a:cubicBezTo>
                <a:cubicBezTo>
                  <a:pt x="222" y="128"/>
                  <a:pt x="230" y="120"/>
                  <a:pt x="230" y="110"/>
                </a:cubicBezTo>
                <a:cubicBezTo>
                  <a:pt x="230" y="106"/>
                  <a:pt x="228" y="102"/>
                  <a:pt x="226" y="99"/>
                </a:cubicBezTo>
                <a:cubicBezTo>
                  <a:pt x="272" y="21"/>
                  <a:pt x="272" y="21"/>
                  <a:pt x="272" y="21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72" y="34"/>
                  <a:pt x="274" y="36"/>
                  <a:pt x="277" y="36"/>
                </a:cubicBezTo>
                <a:cubicBezTo>
                  <a:pt x="279" y="36"/>
                  <a:pt x="281" y="34"/>
                  <a:pt x="281" y="32"/>
                </a:cubicBezTo>
                <a:cubicBezTo>
                  <a:pt x="281" y="5"/>
                  <a:pt x="281" y="5"/>
                  <a:pt x="281" y="5"/>
                </a:cubicBezTo>
                <a:cubicBezTo>
                  <a:pt x="281" y="5"/>
                  <a:pt x="281" y="4"/>
                  <a:pt x="281" y="4"/>
                </a:cubicBezTo>
                <a:cubicBezTo>
                  <a:pt x="281" y="4"/>
                  <a:pt x="281" y="4"/>
                  <a:pt x="281" y="4"/>
                </a:cubicBezTo>
                <a:cubicBezTo>
                  <a:pt x="281" y="4"/>
                  <a:pt x="281" y="4"/>
                  <a:pt x="281" y="4"/>
                </a:cubicBezTo>
                <a:cubicBezTo>
                  <a:pt x="281" y="3"/>
                  <a:pt x="281" y="3"/>
                  <a:pt x="280" y="2"/>
                </a:cubicBezTo>
                <a:cubicBezTo>
                  <a:pt x="280" y="2"/>
                  <a:pt x="280" y="2"/>
                  <a:pt x="280" y="2"/>
                </a:cubicBezTo>
                <a:cubicBezTo>
                  <a:pt x="280" y="2"/>
                  <a:pt x="280" y="1"/>
                  <a:pt x="279" y="1"/>
                </a:cubicBezTo>
                <a:cubicBezTo>
                  <a:pt x="279" y="1"/>
                  <a:pt x="279" y="1"/>
                  <a:pt x="279" y="1"/>
                </a:cubicBezTo>
                <a:cubicBezTo>
                  <a:pt x="278" y="1"/>
                  <a:pt x="278" y="1"/>
                  <a:pt x="278" y="1"/>
                </a:cubicBezTo>
                <a:cubicBezTo>
                  <a:pt x="278" y="1"/>
                  <a:pt x="278" y="1"/>
                  <a:pt x="278" y="1"/>
                </a:cubicBezTo>
                <a:cubicBezTo>
                  <a:pt x="277" y="1"/>
                  <a:pt x="277" y="1"/>
                  <a:pt x="277" y="1"/>
                </a:cubicBezTo>
                <a:cubicBezTo>
                  <a:pt x="277" y="1"/>
                  <a:pt x="276" y="1"/>
                  <a:pt x="276" y="1"/>
                </a:cubicBezTo>
                <a:cubicBezTo>
                  <a:pt x="276" y="1"/>
                  <a:pt x="276" y="1"/>
                  <a:pt x="276" y="1"/>
                </a:cubicBezTo>
                <a:cubicBezTo>
                  <a:pt x="251" y="9"/>
                  <a:pt x="251" y="9"/>
                  <a:pt x="251" y="9"/>
                </a:cubicBezTo>
                <a:cubicBezTo>
                  <a:pt x="249" y="10"/>
                  <a:pt x="247" y="12"/>
                  <a:pt x="248" y="15"/>
                </a:cubicBezTo>
                <a:cubicBezTo>
                  <a:pt x="249" y="16"/>
                  <a:pt x="250" y="18"/>
                  <a:pt x="252" y="18"/>
                </a:cubicBezTo>
                <a:cubicBezTo>
                  <a:pt x="253" y="18"/>
                  <a:pt x="253" y="18"/>
                  <a:pt x="254" y="17"/>
                </a:cubicBezTo>
                <a:cubicBezTo>
                  <a:pt x="267" y="13"/>
                  <a:pt x="267" y="13"/>
                  <a:pt x="267" y="13"/>
                </a:cubicBezTo>
                <a:cubicBezTo>
                  <a:pt x="219" y="93"/>
                  <a:pt x="219" y="93"/>
                  <a:pt x="219" y="93"/>
                </a:cubicBezTo>
                <a:cubicBezTo>
                  <a:pt x="217" y="93"/>
                  <a:pt x="214" y="92"/>
                  <a:pt x="212" y="92"/>
                </a:cubicBezTo>
                <a:cubicBezTo>
                  <a:pt x="205" y="92"/>
                  <a:pt x="198" y="97"/>
                  <a:pt x="196" y="103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87"/>
                  <a:pt x="170" y="86"/>
                  <a:pt x="170" y="85"/>
                </a:cubicBezTo>
                <a:cubicBezTo>
                  <a:pt x="170" y="75"/>
                  <a:pt x="162" y="67"/>
                  <a:pt x="152" y="67"/>
                </a:cubicBezTo>
                <a:cubicBezTo>
                  <a:pt x="142" y="67"/>
                  <a:pt x="134" y="75"/>
                  <a:pt x="134" y="85"/>
                </a:cubicBezTo>
                <a:cubicBezTo>
                  <a:pt x="134" y="91"/>
                  <a:pt x="137" y="96"/>
                  <a:pt x="141" y="99"/>
                </a:cubicBezTo>
                <a:cubicBezTo>
                  <a:pt x="115" y="142"/>
                  <a:pt x="115" y="142"/>
                  <a:pt x="115" y="142"/>
                </a:cubicBezTo>
                <a:cubicBezTo>
                  <a:pt x="112" y="141"/>
                  <a:pt x="110" y="140"/>
                  <a:pt x="107" y="140"/>
                </a:cubicBezTo>
                <a:cubicBezTo>
                  <a:pt x="102" y="140"/>
                  <a:pt x="97" y="143"/>
                  <a:pt x="94" y="146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68" y="116"/>
                  <a:pt x="60" y="108"/>
                  <a:pt x="50" y="108"/>
                </a:cubicBezTo>
                <a:cubicBezTo>
                  <a:pt x="40" y="108"/>
                  <a:pt x="32" y="116"/>
                  <a:pt x="32" y="126"/>
                </a:cubicBezTo>
                <a:cubicBezTo>
                  <a:pt x="32" y="128"/>
                  <a:pt x="33" y="129"/>
                  <a:pt x="33" y="131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9" y="156"/>
                  <a:pt x="9" y="149"/>
                  <a:pt x="9" y="142"/>
                </a:cubicBezTo>
                <a:cubicBezTo>
                  <a:pt x="9" y="69"/>
                  <a:pt x="68" y="9"/>
                  <a:pt x="142" y="9"/>
                </a:cubicBezTo>
                <a:cubicBezTo>
                  <a:pt x="166" y="9"/>
                  <a:pt x="190" y="16"/>
                  <a:pt x="210" y="28"/>
                </a:cubicBezTo>
                <a:cubicBezTo>
                  <a:pt x="213" y="30"/>
                  <a:pt x="215" y="29"/>
                  <a:pt x="217" y="27"/>
                </a:cubicBezTo>
                <a:cubicBezTo>
                  <a:pt x="218" y="25"/>
                  <a:pt x="217" y="22"/>
                  <a:pt x="215" y="21"/>
                </a:cubicBezTo>
                <a:cubicBezTo>
                  <a:pt x="193" y="7"/>
                  <a:pt x="168" y="0"/>
                  <a:pt x="142" y="0"/>
                </a:cubicBezTo>
                <a:cubicBezTo>
                  <a:pt x="63" y="0"/>
                  <a:pt x="0" y="64"/>
                  <a:pt x="0" y="142"/>
                </a:cubicBezTo>
                <a:cubicBezTo>
                  <a:pt x="0" y="153"/>
                  <a:pt x="1" y="164"/>
                  <a:pt x="4" y="175"/>
                </a:cubicBezTo>
                <a:cubicBezTo>
                  <a:pt x="4" y="175"/>
                  <a:pt x="4" y="175"/>
                  <a:pt x="4" y="175"/>
                </a:cubicBezTo>
                <a:cubicBezTo>
                  <a:pt x="10" y="199"/>
                  <a:pt x="21" y="220"/>
                  <a:pt x="37" y="237"/>
                </a:cubicBezTo>
                <a:cubicBezTo>
                  <a:pt x="37" y="239"/>
                  <a:pt x="38" y="240"/>
                  <a:pt x="40" y="240"/>
                </a:cubicBezTo>
                <a:cubicBezTo>
                  <a:pt x="65" y="267"/>
                  <a:pt x="102" y="284"/>
                  <a:pt x="142" y="284"/>
                </a:cubicBezTo>
                <a:cubicBezTo>
                  <a:pt x="149" y="284"/>
                  <a:pt x="157" y="283"/>
                  <a:pt x="164" y="282"/>
                </a:cubicBezTo>
                <a:cubicBezTo>
                  <a:pt x="164" y="282"/>
                  <a:pt x="165" y="282"/>
                  <a:pt x="165" y="282"/>
                </a:cubicBezTo>
                <a:cubicBezTo>
                  <a:pt x="165" y="282"/>
                  <a:pt x="166" y="282"/>
                  <a:pt x="167" y="281"/>
                </a:cubicBezTo>
                <a:cubicBezTo>
                  <a:pt x="233" y="269"/>
                  <a:pt x="283" y="211"/>
                  <a:pt x="283" y="142"/>
                </a:cubicBezTo>
                <a:close/>
                <a:moveTo>
                  <a:pt x="212" y="101"/>
                </a:moveTo>
                <a:cubicBezTo>
                  <a:pt x="217" y="101"/>
                  <a:pt x="221" y="105"/>
                  <a:pt x="221" y="110"/>
                </a:cubicBezTo>
                <a:cubicBezTo>
                  <a:pt x="221" y="115"/>
                  <a:pt x="217" y="119"/>
                  <a:pt x="212" y="119"/>
                </a:cubicBezTo>
                <a:cubicBezTo>
                  <a:pt x="207" y="119"/>
                  <a:pt x="203" y="115"/>
                  <a:pt x="203" y="110"/>
                </a:cubicBezTo>
                <a:cubicBezTo>
                  <a:pt x="203" y="105"/>
                  <a:pt x="207" y="101"/>
                  <a:pt x="212" y="101"/>
                </a:cubicBezTo>
                <a:close/>
                <a:moveTo>
                  <a:pt x="152" y="76"/>
                </a:moveTo>
                <a:cubicBezTo>
                  <a:pt x="157" y="76"/>
                  <a:pt x="161" y="80"/>
                  <a:pt x="161" y="85"/>
                </a:cubicBezTo>
                <a:cubicBezTo>
                  <a:pt x="161" y="90"/>
                  <a:pt x="157" y="94"/>
                  <a:pt x="152" y="94"/>
                </a:cubicBezTo>
                <a:cubicBezTo>
                  <a:pt x="147" y="94"/>
                  <a:pt x="143" y="90"/>
                  <a:pt x="143" y="85"/>
                </a:cubicBezTo>
                <a:cubicBezTo>
                  <a:pt x="143" y="80"/>
                  <a:pt x="147" y="76"/>
                  <a:pt x="152" y="76"/>
                </a:cubicBezTo>
                <a:close/>
                <a:moveTo>
                  <a:pt x="107" y="149"/>
                </a:moveTo>
                <a:cubicBezTo>
                  <a:pt x="112" y="149"/>
                  <a:pt x="116" y="153"/>
                  <a:pt x="116" y="158"/>
                </a:cubicBezTo>
                <a:cubicBezTo>
                  <a:pt x="116" y="163"/>
                  <a:pt x="112" y="167"/>
                  <a:pt x="107" y="167"/>
                </a:cubicBezTo>
                <a:cubicBezTo>
                  <a:pt x="102" y="167"/>
                  <a:pt x="98" y="163"/>
                  <a:pt x="98" y="158"/>
                </a:cubicBezTo>
                <a:cubicBezTo>
                  <a:pt x="98" y="153"/>
                  <a:pt x="102" y="149"/>
                  <a:pt x="107" y="149"/>
                </a:cubicBezTo>
                <a:close/>
                <a:moveTo>
                  <a:pt x="50" y="117"/>
                </a:moveTo>
                <a:cubicBezTo>
                  <a:pt x="55" y="117"/>
                  <a:pt x="59" y="121"/>
                  <a:pt x="59" y="126"/>
                </a:cubicBezTo>
                <a:cubicBezTo>
                  <a:pt x="59" y="131"/>
                  <a:pt x="55" y="135"/>
                  <a:pt x="50" y="135"/>
                </a:cubicBezTo>
                <a:cubicBezTo>
                  <a:pt x="45" y="135"/>
                  <a:pt x="41" y="131"/>
                  <a:pt x="41" y="126"/>
                </a:cubicBezTo>
                <a:cubicBezTo>
                  <a:pt x="41" y="121"/>
                  <a:pt x="45" y="117"/>
                  <a:pt x="50" y="117"/>
                </a:cubicBez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2609"/>
          <p:cNvSpPr>
            <a:spLocks noEditPoints="1"/>
          </p:cNvSpPr>
          <p:nvPr/>
        </p:nvSpPr>
        <p:spPr bwMode="auto">
          <a:xfrm>
            <a:off x="10726149" y="1711870"/>
            <a:ext cx="635166" cy="574793"/>
          </a:xfrm>
          <a:custGeom>
            <a:avLst/>
            <a:gdLst>
              <a:gd name="T0" fmla="*/ 266 w 283"/>
              <a:gd name="T1" fmla="*/ 74 h 284"/>
              <a:gd name="T2" fmla="*/ 258 w 283"/>
              <a:gd name="T3" fmla="*/ 79 h 284"/>
              <a:gd name="T4" fmla="*/ 247 w 283"/>
              <a:gd name="T5" fmla="*/ 223 h 284"/>
              <a:gd name="T6" fmla="*/ 242 w 283"/>
              <a:gd name="T7" fmla="*/ 136 h 284"/>
              <a:gd name="T8" fmla="*/ 238 w 283"/>
              <a:gd name="T9" fmla="*/ 233 h 284"/>
              <a:gd name="T10" fmla="*/ 210 w 283"/>
              <a:gd name="T11" fmla="*/ 160 h 284"/>
              <a:gd name="T12" fmla="*/ 201 w 283"/>
              <a:gd name="T13" fmla="*/ 160 h 284"/>
              <a:gd name="T14" fmla="*/ 169 w 283"/>
              <a:gd name="T15" fmla="*/ 272 h 284"/>
              <a:gd name="T16" fmla="*/ 165 w 283"/>
              <a:gd name="T17" fmla="*/ 134 h 284"/>
              <a:gd name="T18" fmla="*/ 160 w 283"/>
              <a:gd name="T19" fmla="*/ 273 h 284"/>
              <a:gd name="T20" fmla="*/ 128 w 283"/>
              <a:gd name="T21" fmla="*/ 274 h 284"/>
              <a:gd name="T22" fmla="*/ 124 w 283"/>
              <a:gd name="T23" fmla="*/ 187 h 284"/>
              <a:gd name="T24" fmla="*/ 119 w 283"/>
              <a:gd name="T25" fmla="*/ 273 h 284"/>
              <a:gd name="T26" fmla="*/ 87 w 283"/>
              <a:gd name="T27" fmla="*/ 201 h 284"/>
              <a:gd name="T28" fmla="*/ 78 w 283"/>
              <a:gd name="T29" fmla="*/ 201 h 284"/>
              <a:gd name="T30" fmla="*/ 46 w 283"/>
              <a:gd name="T31" fmla="*/ 234 h 284"/>
              <a:gd name="T32" fmla="*/ 41 w 283"/>
              <a:gd name="T33" fmla="*/ 170 h 284"/>
              <a:gd name="T34" fmla="*/ 37 w 283"/>
              <a:gd name="T35" fmla="*/ 223 h 284"/>
              <a:gd name="T36" fmla="*/ 38 w 283"/>
              <a:gd name="T37" fmla="*/ 139 h 284"/>
              <a:gd name="T38" fmla="*/ 65 w 283"/>
              <a:gd name="T39" fmla="*/ 135 h 284"/>
              <a:gd name="T40" fmla="*/ 89 w 283"/>
              <a:gd name="T41" fmla="*/ 158 h 284"/>
              <a:gd name="T42" fmla="*/ 125 w 283"/>
              <a:gd name="T43" fmla="*/ 158 h 284"/>
              <a:gd name="T44" fmla="*/ 150 w 283"/>
              <a:gd name="T45" fmla="*/ 103 h 284"/>
              <a:gd name="T46" fmla="*/ 166 w 283"/>
              <a:gd name="T47" fmla="*/ 97 h 284"/>
              <a:gd name="T48" fmla="*/ 212 w 283"/>
              <a:gd name="T49" fmla="*/ 128 h 284"/>
              <a:gd name="T50" fmla="*/ 226 w 283"/>
              <a:gd name="T51" fmla="*/ 99 h 284"/>
              <a:gd name="T52" fmla="*/ 272 w 283"/>
              <a:gd name="T53" fmla="*/ 32 h 284"/>
              <a:gd name="T54" fmla="*/ 281 w 283"/>
              <a:gd name="T55" fmla="*/ 32 h 284"/>
              <a:gd name="T56" fmla="*/ 281 w 283"/>
              <a:gd name="T57" fmla="*/ 4 h 284"/>
              <a:gd name="T58" fmla="*/ 281 w 283"/>
              <a:gd name="T59" fmla="*/ 4 h 284"/>
              <a:gd name="T60" fmla="*/ 280 w 283"/>
              <a:gd name="T61" fmla="*/ 2 h 284"/>
              <a:gd name="T62" fmla="*/ 279 w 283"/>
              <a:gd name="T63" fmla="*/ 1 h 284"/>
              <a:gd name="T64" fmla="*/ 278 w 283"/>
              <a:gd name="T65" fmla="*/ 1 h 284"/>
              <a:gd name="T66" fmla="*/ 276 w 283"/>
              <a:gd name="T67" fmla="*/ 1 h 284"/>
              <a:gd name="T68" fmla="*/ 251 w 283"/>
              <a:gd name="T69" fmla="*/ 9 h 284"/>
              <a:gd name="T70" fmla="*/ 252 w 283"/>
              <a:gd name="T71" fmla="*/ 18 h 284"/>
              <a:gd name="T72" fmla="*/ 267 w 283"/>
              <a:gd name="T73" fmla="*/ 13 h 284"/>
              <a:gd name="T74" fmla="*/ 212 w 283"/>
              <a:gd name="T75" fmla="*/ 92 h 284"/>
              <a:gd name="T76" fmla="*/ 170 w 283"/>
              <a:gd name="T77" fmla="*/ 88 h 284"/>
              <a:gd name="T78" fmla="*/ 152 w 283"/>
              <a:gd name="T79" fmla="*/ 67 h 284"/>
              <a:gd name="T80" fmla="*/ 141 w 283"/>
              <a:gd name="T81" fmla="*/ 99 h 284"/>
              <a:gd name="T82" fmla="*/ 107 w 283"/>
              <a:gd name="T83" fmla="*/ 140 h 284"/>
              <a:gd name="T84" fmla="*/ 68 w 283"/>
              <a:gd name="T85" fmla="*/ 125 h 284"/>
              <a:gd name="T86" fmla="*/ 32 w 283"/>
              <a:gd name="T87" fmla="*/ 126 h 284"/>
              <a:gd name="T88" fmla="*/ 11 w 283"/>
              <a:gd name="T89" fmla="*/ 163 h 284"/>
              <a:gd name="T90" fmla="*/ 142 w 283"/>
              <a:gd name="T91" fmla="*/ 9 h 284"/>
              <a:gd name="T92" fmla="*/ 217 w 283"/>
              <a:gd name="T93" fmla="*/ 27 h 284"/>
              <a:gd name="T94" fmla="*/ 142 w 283"/>
              <a:gd name="T95" fmla="*/ 0 h 284"/>
              <a:gd name="T96" fmla="*/ 4 w 283"/>
              <a:gd name="T97" fmla="*/ 175 h 284"/>
              <a:gd name="T98" fmla="*/ 37 w 283"/>
              <a:gd name="T99" fmla="*/ 237 h 284"/>
              <a:gd name="T100" fmla="*/ 142 w 283"/>
              <a:gd name="T101" fmla="*/ 284 h 284"/>
              <a:gd name="T102" fmla="*/ 165 w 283"/>
              <a:gd name="T103" fmla="*/ 282 h 284"/>
              <a:gd name="T104" fmla="*/ 283 w 283"/>
              <a:gd name="T105" fmla="*/ 142 h 284"/>
              <a:gd name="T106" fmla="*/ 221 w 283"/>
              <a:gd name="T107" fmla="*/ 110 h 284"/>
              <a:gd name="T108" fmla="*/ 203 w 283"/>
              <a:gd name="T109" fmla="*/ 110 h 284"/>
              <a:gd name="T110" fmla="*/ 152 w 283"/>
              <a:gd name="T111" fmla="*/ 76 h 284"/>
              <a:gd name="T112" fmla="*/ 152 w 283"/>
              <a:gd name="T113" fmla="*/ 94 h 284"/>
              <a:gd name="T114" fmla="*/ 152 w 283"/>
              <a:gd name="T115" fmla="*/ 76 h 284"/>
              <a:gd name="T116" fmla="*/ 116 w 283"/>
              <a:gd name="T117" fmla="*/ 158 h 284"/>
              <a:gd name="T118" fmla="*/ 98 w 283"/>
              <a:gd name="T119" fmla="*/ 158 h 284"/>
              <a:gd name="T120" fmla="*/ 50 w 283"/>
              <a:gd name="T121" fmla="*/ 117 h 284"/>
              <a:gd name="T122" fmla="*/ 50 w 283"/>
              <a:gd name="T123" fmla="*/ 135 h 284"/>
              <a:gd name="T124" fmla="*/ 50 w 283"/>
              <a:gd name="T125" fmla="*/ 117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3" h="284">
                <a:moveTo>
                  <a:pt x="283" y="142"/>
                </a:moveTo>
                <a:cubicBezTo>
                  <a:pt x="283" y="118"/>
                  <a:pt x="277" y="95"/>
                  <a:pt x="266" y="74"/>
                </a:cubicBezTo>
                <a:cubicBezTo>
                  <a:pt x="265" y="72"/>
                  <a:pt x="262" y="71"/>
                  <a:pt x="260" y="73"/>
                </a:cubicBezTo>
                <a:cubicBezTo>
                  <a:pt x="258" y="74"/>
                  <a:pt x="257" y="76"/>
                  <a:pt x="258" y="79"/>
                </a:cubicBezTo>
                <a:cubicBezTo>
                  <a:pt x="269" y="98"/>
                  <a:pt x="274" y="120"/>
                  <a:pt x="274" y="142"/>
                </a:cubicBezTo>
                <a:cubicBezTo>
                  <a:pt x="274" y="172"/>
                  <a:pt x="264" y="200"/>
                  <a:pt x="247" y="223"/>
                </a:cubicBezTo>
                <a:cubicBezTo>
                  <a:pt x="247" y="140"/>
                  <a:pt x="247" y="140"/>
                  <a:pt x="247" y="140"/>
                </a:cubicBezTo>
                <a:cubicBezTo>
                  <a:pt x="247" y="138"/>
                  <a:pt x="245" y="136"/>
                  <a:pt x="242" y="136"/>
                </a:cubicBezTo>
                <a:cubicBezTo>
                  <a:pt x="240" y="136"/>
                  <a:pt x="238" y="138"/>
                  <a:pt x="238" y="140"/>
                </a:cubicBezTo>
                <a:cubicBezTo>
                  <a:pt x="238" y="233"/>
                  <a:pt x="238" y="233"/>
                  <a:pt x="238" y="233"/>
                </a:cubicBezTo>
                <a:cubicBezTo>
                  <a:pt x="230" y="242"/>
                  <a:pt x="220" y="249"/>
                  <a:pt x="210" y="255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10" y="158"/>
                  <a:pt x="208" y="156"/>
                  <a:pt x="206" y="156"/>
                </a:cubicBezTo>
                <a:cubicBezTo>
                  <a:pt x="203" y="156"/>
                  <a:pt x="201" y="158"/>
                  <a:pt x="201" y="160"/>
                </a:cubicBezTo>
                <a:cubicBezTo>
                  <a:pt x="201" y="260"/>
                  <a:pt x="201" y="260"/>
                  <a:pt x="201" y="260"/>
                </a:cubicBezTo>
                <a:cubicBezTo>
                  <a:pt x="191" y="265"/>
                  <a:pt x="181" y="269"/>
                  <a:pt x="169" y="272"/>
                </a:cubicBezTo>
                <a:cubicBezTo>
                  <a:pt x="169" y="138"/>
                  <a:pt x="169" y="138"/>
                  <a:pt x="169" y="138"/>
                </a:cubicBezTo>
                <a:cubicBezTo>
                  <a:pt x="169" y="136"/>
                  <a:pt x="167" y="134"/>
                  <a:pt x="165" y="134"/>
                </a:cubicBezTo>
                <a:cubicBezTo>
                  <a:pt x="162" y="134"/>
                  <a:pt x="160" y="136"/>
                  <a:pt x="160" y="138"/>
                </a:cubicBezTo>
                <a:cubicBezTo>
                  <a:pt x="160" y="273"/>
                  <a:pt x="160" y="273"/>
                  <a:pt x="160" y="273"/>
                </a:cubicBezTo>
                <a:cubicBezTo>
                  <a:pt x="154" y="274"/>
                  <a:pt x="148" y="275"/>
                  <a:pt x="142" y="275"/>
                </a:cubicBezTo>
                <a:cubicBezTo>
                  <a:pt x="137" y="275"/>
                  <a:pt x="133" y="274"/>
                  <a:pt x="128" y="274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28" y="189"/>
                  <a:pt x="126" y="187"/>
                  <a:pt x="124" y="187"/>
                </a:cubicBezTo>
                <a:cubicBezTo>
                  <a:pt x="121" y="187"/>
                  <a:pt x="119" y="189"/>
                  <a:pt x="119" y="192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08" y="271"/>
                  <a:pt x="97" y="267"/>
                  <a:pt x="87" y="263"/>
                </a:cubicBezTo>
                <a:cubicBezTo>
                  <a:pt x="87" y="201"/>
                  <a:pt x="87" y="201"/>
                  <a:pt x="87" y="201"/>
                </a:cubicBezTo>
                <a:cubicBezTo>
                  <a:pt x="87" y="198"/>
                  <a:pt x="85" y="196"/>
                  <a:pt x="82" y="196"/>
                </a:cubicBezTo>
                <a:cubicBezTo>
                  <a:pt x="80" y="196"/>
                  <a:pt x="78" y="198"/>
                  <a:pt x="78" y="201"/>
                </a:cubicBezTo>
                <a:cubicBezTo>
                  <a:pt x="78" y="258"/>
                  <a:pt x="78" y="258"/>
                  <a:pt x="78" y="258"/>
                </a:cubicBezTo>
                <a:cubicBezTo>
                  <a:pt x="66" y="252"/>
                  <a:pt x="55" y="243"/>
                  <a:pt x="46" y="234"/>
                </a:cubicBezTo>
                <a:cubicBezTo>
                  <a:pt x="46" y="174"/>
                  <a:pt x="46" y="174"/>
                  <a:pt x="46" y="174"/>
                </a:cubicBezTo>
                <a:cubicBezTo>
                  <a:pt x="46" y="172"/>
                  <a:pt x="44" y="170"/>
                  <a:pt x="41" y="170"/>
                </a:cubicBezTo>
                <a:cubicBezTo>
                  <a:pt x="39" y="170"/>
                  <a:pt x="37" y="172"/>
                  <a:pt x="37" y="174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26" y="209"/>
                  <a:pt x="18" y="193"/>
                  <a:pt x="13" y="175"/>
                </a:cubicBezTo>
                <a:cubicBezTo>
                  <a:pt x="38" y="139"/>
                  <a:pt x="38" y="139"/>
                  <a:pt x="38" y="139"/>
                </a:cubicBezTo>
                <a:cubicBezTo>
                  <a:pt x="41" y="142"/>
                  <a:pt x="46" y="144"/>
                  <a:pt x="50" y="144"/>
                </a:cubicBezTo>
                <a:cubicBezTo>
                  <a:pt x="57" y="144"/>
                  <a:pt x="62" y="140"/>
                  <a:pt x="65" y="135"/>
                </a:cubicBezTo>
                <a:cubicBezTo>
                  <a:pt x="90" y="154"/>
                  <a:pt x="90" y="154"/>
                  <a:pt x="90" y="154"/>
                </a:cubicBezTo>
                <a:cubicBezTo>
                  <a:pt x="90" y="156"/>
                  <a:pt x="89" y="157"/>
                  <a:pt x="89" y="158"/>
                </a:cubicBezTo>
                <a:cubicBezTo>
                  <a:pt x="89" y="168"/>
                  <a:pt x="97" y="176"/>
                  <a:pt x="107" y="176"/>
                </a:cubicBezTo>
                <a:cubicBezTo>
                  <a:pt x="117" y="176"/>
                  <a:pt x="125" y="168"/>
                  <a:pt x="125" y="158"/>
                </a:cubicBezTo>
                <a:cubicBezTo>
                  <a:pt x="125" y="154"/>
                  <a:pt x="124" y="151"/>
                  <a:pt x="122" y="148"/>
                </a:cubicBezTo>
                <a:cubicBezTo>
                  <a:pt x="150" y="103"/>
                  <a:pt x="150" y="103"/>
                  <a:pt x="150" y="103"/>
                </a:cubicBezTo>
                <a:cubicBezTo>
                  <a:pt x="151" y="103"/>
                  <a:pt x="151" y="103"/>
                  <a:pt x="152" y="103"/>
                </a:cubicBezTo>
                <a:cubicBezTo>
                  <a:pt x="158" y="103"/>
                  <a:pt x="163" y="100"/>
                  <a:pt x="166" y="97"/>
                </a:cubicBezTo>
                <a:cubicBezTo>
                  <a:pt x="194" y="112"/>
                  <a:pt x="194" y="112"/>
                  <a:pt x="194" y="112"/>
                </a:cubicBezTo>
                <a:cubicBezTo>
                  <a:pt x="196" y="121"/>
                  <a:pt x="203" y="128"/>
                  <a:pt x="212" y="128"/>
                </a:cubicBezTo>
                <a:cubicBezTo>
                  <a:pt x="222" y="128"/>
                  <a:pt x="230" y="120"/>
                  <a:pt x="230" y="110"/>
                </a:cubicBezTo>
                <a:cubicBezTo>
                  <a:pt x="230" y="106"/>
                  <a:pt x="228" y="102"/>
                  <a:pt x="226" y="99"/>
                </a:cubicBezTo>
                <a:cubicBezTo>
                  <a:pt x="272" y="21"/>
                  <a:pt x="272" y="21"/>
                  <a:pt x="272" y="21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72" y="34"/>
                  <a:pt x="274" y="36"/>
                  <a:pt x="277" y="36"/>
                </a:cubicBezTo>
                <a:cubicBezTo>
                  <a:pt x="279" y="36"/>
                  <a:pt x="281" y="34"/>
                  <a:pt x="281" y="32"/>
                </a:cubicBezTo>
                <a:cubicBezTo>
                  <a:pt x="281" y="5"/>
                  <a:pt x="281" y="5"/>
                  <a:pt x="281" y="5"/>
                </a:cubicBezTo>
                <a:cubicBezTo>
                  <a:pt x="281" y="5"/>
                  <a:pt x="281" y="4"/>
                  <a:pt x="281" y="4"/>
                </a:cubicBezTo>
                <a:cubicBezTo>
                  <a:pt x="281" y="4"/>
                  <a:pt x="281" y="4"/>
                  <a:pt x="281" y="4"/>
                </a:cubicBezTo>
                <a:cubicBezTo>
                  <a:pt x="281" y="4"/>
                  <a:pt x="281" y="4"/>
                  <a:pt x="281" y="4"/>
                </a:cubicBezTo>
                <a:cubicBezTo>
                  <a:pt x="281" y="3"/>
                  <a:pt x="281" y="3"/>
                  <a:pt x="280" y="2"/>
                </a:cubicBezTo>
                <a:cubicBezTo>
                  <a:pt x="280" y="2"/>
                  <a:pt x="280" y="2"/>
                  <a:pt x="280" y="2"/>
                </a:cubicBezTo>
                <a:cubicBezTo>
                  <a:pt x="280" y="2"/>
                  <a:pt x="280" y="1"/>
                  <a:pt x="279" y="1"/>
                </a:cubicBezTo>
                <a:cubicBezTo>
                  <a:pt x="279" y="1"/>
                  <a:pt x="279" y="1"/>
                  <a:pt x="279" y="1"/>
                </a:cubicBezTo>
                <a:cubicBezTo>
                  <a:pt x="278" y="1"/>
                  <a:pt x="278" y="1"/>
                  <a:pt x="278" y="1"/>
                </a:cubicBezTo>
                <a:cubicBezTo>
                  <a:pt x="278" y="1"/>
                  <a:pt x="278" y="1"/>
                  <a:pt x="278" y="1"/>
                </a:cubicBezTo>
                <a:cubicBezTo>
                  <a:pt x="277" y="1"/>
                  <a:pt x="277" y="1"/>
                  <a:pt x="277" y="1"/>
                </a:cubicBezTo>
                <a:cubicBezTo>
                  <a:pt x="277" y="1"/>
                  <a:pt x="276" y="1"/>
                  <a:pt x="276" y="1"/>
                </a:cubicBezTo>
                <a:cubicBezTo>
                  <a:pt x="276" y="1"/>
                  <a:pt x="276" y="1"/>
                  <a:pt x="276" y="1"/>
                </a:cubicBezTo>
                <a:cubicBezTo>
                  <a:pt x="251" y="9"/>
                  <a:pt x="251" y="9"/>
                  <a:pt x="251" y="9"/>
                </a:cubicBezTo>
                <a:cubicBezTo>
                  <a:pt x="249" y="10"/>
                  <a:pt x="247" y="12"/>
                  <a:pt x="248" y="15"/>
                </a:cubicBezTo>
                <a:cubicBezTo>
                  <a:pt x="249" y="16"/>
                  <a:pt x="250" y="18"/>
                  <a:pt x="252" y="18"/>
                </a:cubicBezTo>
                <a:cubicBezTo>
                  <a:pt x="253" y="18"/>
                  <a:pt x="253" y="18"/>
                  <a:pt x="254" y="17"/>
                </a:cubicBezTo>
                <a:cubicBezTo>
                  <a:pt x="267" y="13"/>
                  <a:pt x="267" y="13"/>
                  <a:pt x="267" y="13"/>
                </a:cubicBezTo>
                <a:cubicBezTo>
                  <a:pt x="219" y="93"/>
                  <a:pt x="219" y="93"/>
                  <a:pt x="219" y="93"/>
                </a:cubicBezTo>
                <a:cubicBezTo>
                  <a:pt x="217" y="93"/>
                  <a:pt x="214" y="92"/>
                  <a:pt x="212" y="92"/>
                </a:cubicBezTo>
                <a:cubicBezTo>
                  <a:pt x="205" y="92"/>
                  <a:pt x="198" y="97"/>
                  <a:pt x="196" y="103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87"/>
                  <a:pt x="170" y="86"/>
                  <a:pt x="170" y="85"/>
                </a:cubicBezTo>
                <a:cubicBezTo>
                  <a:pt x="170" y="75"/>
                  <a:pt x="162" y="67"/>
                  <a:pt x="152" y="67"/>
                </a:cubicBezTo>
                <a:cubicBezTo>
                  <a:pt x="142" y="67"/>
                  <a:pt x="134" y="75"/>
                  <a:pt x="134" y="85"/>
                </a:cubicBezTo>
                <a:cubicBezTo>
                  <a:pt x="134" y="91"/>
                  <a:pt x="137" y="96"/>
                  <a:pt x="141" y="99"/>
                </a:cubicBezTo>
                <a:cubicBezTo>
                  <a:pt x="115" y="142"/>
                  <a:pt x="115" y="142"/>
                  <a:pt x="115" y="142"/>
                </a:cubicBezTo>
                <a:cubicBezTo>
                  <a:pt x="112" y="141"/>
                  <a:pt x="110" y="140"/>
                  <a:pt x="107" y="140"/>
                </a:cubicBezTo>
                <a:cubicBezTo>
                  <a:pt x="102" y="140"/>
                  <a:pt x="97" y="143"/>
                  <a:pt x="94" y="146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68" y="116"/>
                  <a:pt x="60" y="108"/>
                  <a:pt x="50" y="108"/>
                </a:cubicBezTo>
                <a:cubicBezTo>
                  <a:pt x="40" y="108"/>
                  <a:pt x="32" y="116"/>
                  <a:pt x="32" y="126"/>
                </a:cubicBezTo>
                <a:cubicBezTo>
                  <a:pt x="32" y="128"/>
                  <a:pt x="33" y="129"/>
                  <a:pt x="33" y="131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9" y="156"/>
                  <a:pt x="9" y="149"/>
                  <a:pt x="9" y="142"/>
                </a:cubicBezTo>
                <a:cubicBezTo>
                  <a:pt x="9" y="69"/>
                  <a:pt x="68" y="9"/>
                  <a:pt x="142" y="9"/>
                </a:cubicBezTo>
                <a:cubicBezTo>
                  <a:pt x="166" y="9"/>
                  <a:pt x="190" y="16"/>
                  <a:pt x="210" y="28"/>
                </a:cubicBezTo>
                <a:cubicBezTo>
                  <a:pt x="213" y="30"/>
                  <a:pt x="215" y="29"/>
                  <a:pt x="217" y="27"/>
                </a:cubicBezTo>
                <a:cubicBezTo>
                  <a:pt x="218" y="25"/>
                  <a:pt x="217" y="22"/>
                  <a:pt x="215" y="21"/>
                </a:cubicBezTo>
                <a:cubicBezTo>
                  <a:pt x="193" y="7"/>
                  <a:pt x="168" y="0"/>
                  <a:pt x="142" y="0"/>
                </a:cubicBezTo>
                <a:cubicBezTo>
                  <a:pt x="63" y="0"/>
                  <a:pt x="0" y="64"/>
                  <a:pt x="0" y="142"/>
                </a:cubicBezTo>
                <a:cubicBezTo>
                  <a:pt x="0" y="153"/>
                  <a:pt x="1" y="164"/>
                  <a:pt x="4" y="175"/>
                </a:cubicBezTo>
                <a:cubicBezTo>
                  <a:pt x="4" y="175"/>
                  <a:pt x="4" y="175"/>
                  <a:pt x="4" y="175"/>
                </a:cubicBezTo>
                <a:cubicBezTo>
                  <a:pt x="10" y="199"/>
                  <a:pt x="21" y="220"/>
                  <a:pt x="37" y="237"/>
                </a:cubicBezTo>
                <a:cubicBezTo>
                  <a:pt x="37" y="239"/>
                  <a:pt x="38" y="240"/>
                  <a:pt x="40" y="240"/>
                </a:cubicBezTo>
                <a:cubicBezTo>
                  <a:pt x="65" y="267"/>
                  <a:pt x="102" y="284"/>
                  <a:pt x="142" y="284"/>
                </a:cubicBezTo>
                <a:cubicBezTo>
                  <a:pt x="149" y="284"/>
                  <a:pt x="157" y="283"/>
                  <a:pt x="164" y="282"/>
                </a:cubicBezTo>
                <a:cubicBezTo>
                  <a:pt x="164" y="282"/>
                  <a:pt x="165" y="282"/>
                  <a:pt x="165" y="282"/>
                </a:cubicBezTo>
                <a:cubicBezTo>
                  <a:pt x="165" y="282"/>
                  <a:pt x="166" y="282"/>
                  <a:pt x="167" y="281"/>
                </a:cubicBezTo>
                <a:cubicBezTo>
                  <a:pt x="233" y="269"/>
                  <a:pt x="283" y="211"/>
                  <a:pt x="283" y="142"/>
                </a:cubicBezTo>
                <a:close/>
                <a:moveTo>
                  <a:pt x="212" y="101"/>
                </a:moveTo>
                <a:cubicBezTo>
                  <a:pt x="217" y="101"/>
                  <a:pt x="221" y="105"/>
                  <a:pt x="221" y="110"/>
                </a:cubicBezTo>
                <a:cubicBezTo>
                  <a:pt x="221" y="115"/>
                  <a:pt x="217" y="119"/>
                  <a:pt x="212" y="119"/>
                </a:cubicBezTo>
                <a:cubicBezTo>
                  <a:pt x="207" y="119"/>
                  <a:pt x="203" y="115"/>
                  <a:pt x="203" y="110"/>
                </a:cubicBezTo>
                <a:cubicBezTo>
                  <a:pt x="203" y="105"/>
                  <a:pt x="207" y="101"/>
                  <a:pt x="212" y="101"/>
                </a:cubicBezTo>
                <a:close/>
                <a:moveTo>
                  <a:pt x="152" y="76"/>
                </a:moveTo>
                <a:cubicBezTo>
                  <a:pt x="157" y="76"/>
                  <a:pt x="161" y="80"/>
                  <a:pt x="161" y="85"/>
                </a:cubicBezTo>
                <a:cubicBezTo>
                  <a:pt x="161" y="90"/>
                  <a:pt x="157" y="94"/>
                  <a:pt x="152" y="94"/>
                </a:cubicBezTo>
                <a:cubicBezTo>
                  <a:pt x="147" y="94"/>
                  <a:pt x="143" y="90"/>
                  <a:pt x="143" y="85"/>
                </a:cubicBezTo>
                <a:cubicBezTo>
                  <a:pt x="143" y="80"/>
                  <a:pt x="147" y="76"/>
                  <a:pt x="152" y="76"/>
                </a:cubicBezTo>
                <a:close/>
                <a:moveTo>
                  <a:pt x="107" y="149"/>
                </a:moveTo>
                <a:cubicBezTo>
                  <a:pt x="112" y="149"/>
                  <a:pt x="116" y="153"/>
                  <a:pt x="116" y="158"/>
                </a:cubicBezTo>
                <a:cubicBezTo>
                  <a:pt x="116" y="163"/>
                  <a:pt x="112" y="167"/>
                  <a:pt x="107" y="167"/>
                </a:cubicBezTo>
                <a:cubicBezTo>
                  <a:pt x="102" y="167"/>
                  <a:pt x="98" y="163"/>
                  <a:pt x="98" y="158"/>
                </a:cubicBezTo>
                <a:cubicBezTo>
                  <a:pt x="98" y="153"/>
                  <a:pt x="102" y="149"/>
                  <a:pt x="107" y="149"/>
                </a:cubicBezTo>
                <a:close/>
                <a:moveTo>
                  <a:pt x="50" y="117"/>
                </a:moveTo>
                <a:cubicBezTo>
                  <a:pt x="55" y="117"/>
                  <a:pt x="59" y="121"/>
                  <a:pt x="59" y="126"/>
                </a:cubicBezTo>
                <a:cubicBezTo>
                  <a:pt x="59" y="131"/>
                  <a:pt x="55" y="135"/>
                  <a:pt x="50" y="135"/>
                </a:cubicBezTo>
                <a:cubicBezTo>
                  <a:pt x="45" y="135"/>
                  <a:pt x="41" y="131"/>
                  <a:pt x="41" y="126"/>
                </a:cubicBezTo>
                <a:cubicBezTo>
                  <a:pt x="41" y="121"/>
                  <a:pt x="45" y="117"/>
                  <a:pt x="50" y="117"/>
                </a:cubicBez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2" name="Group 65"/>
          <p:cNvGrpSpPr/>
          <p:nvPr/>
        </p:nvGrpSpPr>
        <p:grpSpPr>
          <a:xfrm>
            <a:off x="7487942" y="1716406"/>
            <a:ext cx="506136" cy="506136"/>
            <a:chOff x="6518889" y="4714876"/>
            <a:chExt cx="369887" cy="369888"/>
          </a:xfr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</a:gradFill>
        </p:grpSpPr>
        <p:sp>
          <p:nvSpPr>
            <p:cNvPr id="63" name="Freeform 2499"/>
            <p:cNvSpPr>
              <a:spLocks noEditPoints="1"/>
            </p:cNvSpPr>
            <p:nvPr/>
          </p:nvSpPr>
          <p:spPr bwMode="auto">
            <a:xfrm>
              <a:off x="6518889" y="4860926"/>
              <a:ext cx="369887" cy="153988"/>
            </a:xfrm>
            <a:custGeom>
              <a:avLst/>
              <a:gdLst>
                <a:gd name="T0" fmla="*/ 24 w 284"/>
                <a:gd name="T1" fmla="*/ 119 h 119"/>
                <a:gd name="T2" fmla="*/ 48 w 284"/>
                <a:gd name="T3" fmla="*/ 95 h 119"/>
                <a:gd name="T4" fmla="*/ 45 w 284"/>
                <a:gd name="T5" fmla="*/ 83 h 119"/>
                <a:gd name="T6" fmla="*/ 85 w 284"/>
                <a:gd name="T7" fmla="*/ 49 h 119"/>
                <a:gd name="T8" fmla="*/ 103 w 284"/>
                <a:gd name="T9" fmla="*/ 57 h 119"/>
                <a:gd name="T10" fmla="*/ 116 w 284"/>
                <a:gd name="T11" fmla="*/ 53 h 119"/>
                <a:gd name="T12" fmla="*/ 158 w 284"/>
                <a:gd name="T13" fmla="*/ 88 h 119"/>
                <a:gd name="T14" fmla="*/ 157 w 284"/>
                <a:gd name="T15" fmla="*/ 95 h 119"/>
                <a:gd name="T16" fmla="*/ 181 w 284"/>
                <a:gd name="T17" fmla="*/ 119 h 119"/>
                <a:gd name="T18" fmla="*/ 205 w 284"/>
                <a:gd name="T19" fmla="*/ 95 h 119"/>
                <a:gd name="T20" fmla="*/ 201 w 284"/>
                <a:gd name="T21" fmla="*/ 81 h 119"/>
                <a:gd name="T22" fmla="*/ 243 w 284"/>
                <a:gd name="T23" fmla="*/ 41 h 119"/>
                <a:gd name="T24" fmla="*/ 260 w 284"/>
                <a:gd name="T25" fmla="*/ 48 h 119"/>
                <a:gd name="T26" fmla="*/ 284 w 284"/>
                <a:gd name="T27" fmla="*/ 24 h 119"/>
                <a:gd name="T28" fmla="*/ 260 w 284"/>
                <a:gd name="T29" fmla="*/ 0 h 119"/>
                <a:gd name="T30" fmla="*/ 236 w 284"/>
                <a:gd name="T31" fmla="*/ 24 h 119"/>
                <a:gd name="T32" fmla="*/ 237 w 284"/>
                <a:gd name="T33" fmla="*/ 33 h 119"/>
                <a:gd name="T34" fmla="*/ 194 w 284"/>
                <a:gd name="T35" fmla="*/ 75 h 119"/>
                <a:gd name="T36" fmla="*/ 181 w 284"/>
                <a:gd name="T37" fmla="*/ 71 h 119"/>
                <a:gd name="T38" fmla="*/ 162 w 284"/>
                <a:gd name="T39" fmla="*/ 80 h 119"/>
                <a:gd name="T40" fmla="*/ 122 w 284"/>
                <a:gd name="T41" fmla="*/ 46 h 119"/>
                <a:gd name="T42" fmla="*/ 127 w 284"/>
                <a:gd name="T43" fmla="*/ 33 h 119"/>
                <a:gd name="T44" fmla="*/ 103 w 284"/>
                <a:gd name="T45" fmla="*/ 9 h 119"/>
                <a:gd name="T46" fmla="*/ 79 w 284"/>
                <a:gd name="T47" fmla="*/ 33 h 119"/>
                <a:gd name="T48" fmla="*/ 80 w 284"/>
                <a:gd name="T49" fmla="*/ 42 h 119"/>
                <a:gd name="T50" fmla="*/ 39 w 284"/>
                <a:gd name="T51" fmla="*/ 76 h 119"/>
                <a:gd name="T52" fmla="*/ 24 w 284"/>
                <a:gd name="T53" fmla="*/ 71 h 119"/>
                <a:gd name="T54" fmla="*/ 0 w 284"/>
                <a:gd name="T55" fmla="*/ 95 h 119"/>
                <a:gd name="T56" fmla="*/ 24 w 284"/>
                <a:gd name="T57" fmla="*/ 119 h 119"/>
                <a:gd name="T58" fmla="*/ 260 w 284"/>
                <a:gd name="T59" fmla="*/ 9 h 119"/>
                <a:gd name="T60" fmla="*/ 275 w 284"/>
                <a:gd name="T61" fmla="*/ 24 h 119"/>
                <a:gd name="T62" fmla="*/ 260 w 284"/>
                <a:gd name="T63" fmla="*/ 39 h 119"/>
                <a:gd name="T64" fmla="*/ 244 w 284"/>
                <a:gd name="T65" fmla="*/ 24 h 119"/>
                <a:gd name="T66" fmla="*/ 260 w 284"/>
                <a:gd name="T67" fmla="*/ 9 h 119"/>
                <a:gd name="T68" fmla="*/ 181 w 284"/>
                <a:gd name="T69" fmla="*/ 80 h 119"/>
                <a:gd name="T70" fmla="*/ 196 w 284"/>
                <a:gd name="T71" fmla="*/ 95 h 119"/>
                <a:gd name="T72" fmla="*/ 181 w 284"/>
                <a:gd name="T73" fmla="*/ 110 h 119"/>
                <a:gd name="T74" fmla="*/ 166 w 284"/>
                <a:gd name="T75" fmla="*/ 95 h 119"/>
                <a:gd name="T76" fmla="*/ 181 w 284"/>
                <a:gd name="T77" fmla="*/ 80 h 119"/>
                <a:gd name="T78" fmla="*/ 103 w 284"/>
                <a:gd name="T79" fmla="*/ 18 h 119"/>
                <a:gd name="T80" fmla="*/ 118 w 284"/>
                <a:gd name="T81" fmla="*/ 33 h 119"/>
                <a:gd name="T82" fmla="*/ 103 w 284"/>
                <a:gd name="T83" fmla="*/ 48 h 119"/>
                <a:gd name="T84" fmla="*/ 88 w 284"/>
                <a:gd name="T85" fmla="*/ 33 h 119"/>
                <a:gd name="T86" fmla="*/ 103 w 284"/>
                <a:gd name="T87" fmla="*/ 18 h 119"/>
                <a:gd name="T88" fmla="*/ 24 w 284"/>
                <a:gd name="T89" fmla="*/ 80 h 119"/>
                <a:gd name="T90" fmla="*/ 39 w 284"/>
                <a:gd name="T91" fmla="*/ 95 h 119"/>
                <a:gd name="T92" fmla="*/ 24 w 284"/>
                <a:gd name="T93" fmla="*/ 110 h 119"/>
                <a:gd name="T94" fmla="*/ 9 w 284"/>
                <a:gd name="T95" fmla="*/ 95 h 119"/>
                <a:gd name="T96" fmla="*/ 24 w 284"/>
                <a:gd name="T97" fmla="*/ 8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4" h="119">
                  <a:moveTo>
                    <a:pt x="24" y="119"/>
                  </a:moveTo>
                  <a:cubicBezTo>
                    <a:pt x="37" y="119"/>
                    <a:pt x="48" y="109"/>
                    <a:pt x="48" y="95"/>
                  </a:cubicBezTo>
                  <a:cubicBezTo>
                    <a:pt x="48" y="91"/>
                    <a:pt x="47" y="86"/>
                    <a:pt x="45" y="83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90" y="54"/>
                    <a:pt x="96" y="57"/>
                    <a:pt x="103" y="57"/>
                  </a:cubicBezTo>
                  <a:cubicBezTo>
                    <a:pt x="108" y="57"/>
                    <a:pt x="112" y="55"/>
                    <a:pt x="116" y="53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7" y="90"/>
                    <a:pt x="157" y="93"/>
                    <a:pt x="157" y="95"/>
                  </a:cubicBezTo>
                  <a:cubicBezTo>
                    <a:pt x="157" y="109"/>
                    <a:pt x="168" y="119"/>
                    <a:pt x="181" y="119"/>
                  </a:cubicBezTo>
                  <a:cubicBezTo>
                    <a:pt x="194" y="119"/>
                    <a:pt x="205" y="109"/>
                    <a:pt x="205" y="95"/>
                  </a:cubicBezTo>
                  <a:cubicBezTo>
                    <a:pt x="205" y="90"/>
                    <a:pt x="203" y="85"/>
                    <a:pt x="201" y="8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7" y="45"/>
                    <a:pt x="253" y="48"/>
                    <a:pt x="260" y="48"/>
                  </a:cubicBezTo>
                  <a:cubicBezTo>
                    <a:pt x="273" y="48"/>
                    <a:pt x="284" y="37"/>
                    <a:pt x="284" y="24"/>
                  </a:cubicBezTo>
                  <a:cubicBezTo>
                    <a:pt x="284" y="11"/>
                    <a:pt x="273" y="0"/>
                    <a:pt x="260" y="0"/>
                  </a:cubicBezTo>
                  <a:cubicBezTo>
                    <a:pt x="246" y="0"/>
                    <a:pt x="236" y="11"/>
                    <a:pt x="236" y="24"/>
                  </a:cubicBezTo>
                  <a:cubicBezTo>
                    <a:pt x="236" y="27"/>
                    <a:pt x="236" y="30"/>
                    <a:pt x="237" y="33"/>
                  </a:cubicBezTo>
                  <a:cubicBezTo>
                    <a:pt x="194" y="75"/>
                    <a:pt x="194" y="75"/>
                    <a:pt x="194" y="75"/>
                  </a:cubicBezTo>
                  <a:cubicBezTo>
                    <a:pt x="190" y="72"/>
                    <a:pt x="186" y="71"/>
                    <a:pt x="181" y="71"/>
                  </a:cubicBezTo>
                  <a:cubicBezTo>
                    <a:pt x="174" y="71"/>
                    <a:pt x="167" y="75"/>
                    <a:pt x="162" y="80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5" y="42"/>
                    <a:pt x="127" y="38"/>
                    <a:pt x="127" y="33"/>
                  </a:cubicBezTo>
                  <a:cubicBezTo>
                    <a:pt x="127" y="19"/>
                    <a:pt x="116" y="9"/>
                    <a:pt x="103" y="9"/>
                  </a:cubicBezTo>
                  <a:cubicBezTo>
                    <a:pt x="89" y="9"/>
                    <a:pt x="79" y="19"/>
                    <a:pt x="79" y="33"/>
                  </a:cubicBezTo>
                  <a:cubicBezTo>
                    <a:pt x="79" y="36"/>
                    <a:pt x="79" y="39"/>
                    <a:pt x="80" y="42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5" y="73"/>
                    <a:pt x="30" y="71"/>
                    <a:pt x="24" y="71"/>
                  </a:cubicBezTo>
                  <a:cubicBezTo>
                    <a:pt x="11" y="71"/>
                    <a:pt x="0" y="82"/>
                    <a:pt x="0" y="95"/>
                  </a:cubicBezTo>
                  <a:cubicBezTo>
                    <a:pt x="0" y="109"/>
                    <a:pt x="11" y="119"/>
                    <a:pt x="24" y="119"/>
                  </a:cubicBezTo>
                  <a:close/>
                  <a:moveTo>
                    <a:pt x="260" y="9"/>
                  </a:moveTo>
                  <a:cubicBezTo>
                    <a:pt x="268" y="9"/>
                    <a:pt x="275" y="16"/>
                    <a:pt x="275" y="24"/>
                  </a:cubicBezTo>
                  <a:cubicBezTo>
                    <a:pt x="275" y="32"/>
                    <a:pt x="268" y="39"/>
                    <a:pt x="260" y="39"/>
                  </a:cubicBezTo>
                  <a:cubicBezTo>
                    <a:pt x="251" y="39"/>
                    <a:pt x="244" y="32"/>
                    <a:pt x="244" y="24"/>
                  </a:cubicBezTo>
                  <a:cubicBezTo>
                    <a:pt x="244" y="16"/>
                    <a:pt x="251" y="9"/>
                    <a:pt x="260" y="9"/>
                  </a:cubicBezTo>
                  <a:close/>
                  <a:moveTo>
                    <a:pt x="181" y="80"/>
                  </a:moveTo>
                  <a:cubicBezTo>
                    <a:pt x="189" y="80"/>
                    <a:pt x="196" y="87"/>
                    <a:pt x="196" y="95"/>
                  </a:cubicBezTo>
                  <a:cubicBezTo>
                    <a:pt x="196" y="104"/>
                    <a:pt x="189" y="110"/>
                    <a:pt x="181" y="110"/>
                  </a:cubicBezTo>
                  <a:cubicBezTo>
                    <a:pt x="173" y="110"/>
                    <a:pt x="166" y="104"/>
                    <a:pt x="166" y="95"/>
                  </a:cubicBezTo>
                  <a:cubicBezTo>
                    <a:pt x="166" y="87"/>
                    <a:pt x="173" y="80"/>
                    <a:pt x="181" y="80"/>
                  </a:cubicBezTo>
                  <a:close/>
                  <a:moveTo>
                    <a:pt x="103" y="18"/>
                  </a:moveTo>
                  <a:cubicBezTo>
                    <a:pt x="111" y="18"/>
                    <a:pt x="118" y="24"/>
                    <a:pt x="118" y="33"/>
                  </a:cubicBezTo>
                  <a:cubicBezTo>
                    <a:pt x="118" y="41"/>
                    <a:pt x="111" y="48"/>
                    <a:pt x="103" y="48"/>
                  </a:cubicBezTo>
                  <a:cubicBezTo>
                    <a:pt x="94" y="48"/>
                    <a:pt x="88" y="41"/>
                    <a:pt x="88" y="33"/>
                  </a:cubicBezTo>
                  <a:cubicBezTo>
                    <a:pt x="88" y="24"/>
                    <a:pt x="94" y="18"/>
                    <a:pt x="103" y="18"/>
                  </a:cubicBezTo>
                  <a:close/>
                  <a:moveTo>
                    <a:pt x="24" y="80"/>
                  </a:moveTo>
                  <a:cubicBezTo>
                    <a:pt x="32" y="80"/>
                    <a:pt x="39" y="87"/>
                    <a:pt x="39" y="95"/>
                  </a:cubicBezTo>
                  <a:cubicBezTo>
                    <a:pt x="39" y="104"/>
                    <a:pt x="32" y="110"/>
                    <a:pt x="24" y="110"/>
                  </a:cubicBezTo>
                  <a:cubicBezTo>
                    <a:pt x="16" y="110"/>
                    <a:pt x="9" y="104"/>
                    <a:pt x="9" y="95"/>
                  </a:cubicBezTo>
                  <a:cubicBezTo>
                    <a:pt x="9" y="87"/>
                    <a:pt x="16" y="80"/>
                    <a:pt x="2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500"/>
            <p:cNvSpPr>
              <a:spLocks/>
            </p:cNvSpPr>
            <p:nvPr/>
          </p:nvSpPr>
          <p:spPr bwMode="auto">
            <a:xfrm>
              <a:off x="6518889" y="4927601"/>
              <a:ext cx="369887" cy="157163"/>
            </a:xfrm>
            <a:custGeom>
              <a:avLst/>
              <a:gdLst>
                <a:gd name="T0" fmla="*/ 279 w 284"/>
                <a:gd name="T1" fmla="*/ 112 h 121"/>
                <a:gd name="T2" fmla="*/ 264 w 284"/>
                <a:gd name="T3" fmla="*/ 112 h 121"/>
                <a:gd name="T4" fmla="*/ 264 w 284"/>
                <a:gd name="T5" fmla="*/ 5 h 121"/>
                <a:gd name="T6" fmla="*/ 260 w 284"/>
                <a:gd name="T7" fmla="*/ 0 h 121"/>
                <a:gd name="T8" fmla="*/ 255 w 284"/>
                <a:gd name="T9" fmla="*/ 5 h 121"/>
                <a:gd name="T10" fmla="*/ 255 w 284"/>
                <a:gd name="T11" fmla="*/ 112 h 121"/>
                <a:gd name="T12" fmla="*/ 225 w 284"/>
                <a:gd name="T13" fmla="*/ 112 h 121"/>
                <a:gd name="T14" fmla="*/ 225 w 284"/>
                <a:gd name="T15" fmla="*/ 27 h 121"/>
                <a:gd name="T16" fmla="*/ 220 w 284"/>
                <a:gd name="T17" fmla="*/ 23 h 121"/>
                <a:gd name="T18" fmla="*/ 216 w 284"/>
                <a:gd name="T19" fmla="*/ 27 h 121"/>
                <a:gd name="T20" fmla="*/ 216 w 284"/>
                <a:gd name="T21" fmla="*/ 112 h 121"/>
                <a:gd name="T22" fmla="*/ 186 w 284"/>
                <a:gd name="T23" fmla="*/ 112 h 121"/>
                <a:gd name="T24" fmla="*/ 186 w 284"/>
                <a:gd name="T25" fmla="*/ 77 h 121"/>
                <a:gd name="T26" fmla="*/ 181 w 284"/>
                <a:gd name="T27" fmla="*/ 72 h 121"/>
                <a:gd name="T28" fmla="*/ 177 w 284"/>
                <a:gd name="T29" fmla="*/ 77 h 121"/>
                <a:gd name="T30" fmla="*/ 177 w 284"/>
                <a:gd name="T31" fmla="*/ 112 h 121"/>
                <a:gd name="T32" fmla="*/ 146 w 284"/>
                <a:gd name="T33" fmla="*/ 112 h 121"/>
                <a:gd name="T34" fmla="*/ 146 w 284"/>
                <a:gd name="T35" fmla="*/ 37 h 121"/>
                <a:gd name="T36" fmla="*/ 142 w 284"/>
                <a:gd name="T37" fmla="*/ 33 h 121"/>
                <a:gd name="T38" fmla="*/ 137 w 284"/>
                <a:gd name="T39" fmla="*/ 37 h 121"/>
                <a:gd name="T40" fmla="*/ 137 w 284"/>
                <a:gd name="T41" fmla="*/ 112 h 121"/>
                <a:gd name="T42" fmla="*/ 107 w 284"/>
                <a:gd name="T43" fmla="*/ 112 h 121"/>
                <a:gd name="T44" fmla="*/ 107 w 284"/>
                <a:gd name="T45" fmla="*/ 14 h 121"/>
                <a:gd name="T46" fmla="*/ 103 w 284"/>
                <a:gd name="T47" fmla="*/ 10 h 121"/>
                <a:gd name="T48" fmla="*/ 98 w 284"/>
                <a:gd name="T49" fmla="*/ 14 h 121"/>
                <a:gd name="T50" fmla="*/ 98 w 284"/>
                <a:gd name="T51" fmla="*/ 112 h 121"/>
                <a:gd name="T52" fmla="*/ 68 w 284"/>
                <a:gd name="T53" fmla="*/ 112 h 121"/>
                <a:gd name="T54" fmla="*/ 68 w 284"/>
                <a:gd name="T55" fmla="*/ 31 h 121"/>
                <a:gd name="T56" fmla="*/ 63 w 284"/>
                <a:gd name="T57" fmla="*/ 27 h 121"/>
                <a:gd name="T58" fmla="*/ 59 w 284"/>
                <a:gd name="T59" fmla="*/ 31 h 121"/>
                <a:gd name="T60" fmla="*/ 59 w 284"/>
                <a:gd name="T61" fmla="*/ 112 h 121"/>
                <a:gd name="T62" fmla="*/ 30 w 284"/>
                <a:gd name="T63" fmla="*/ 112 h 121"/>
                <a:gd name="T64" fmla="*/ 30 w 284"/>
                <a:gd name="T65" fmla="*/ 77 h 121"/>
                <a:gd name="T66" fmla="*/ 26 w 284"/>
                <a:gd name="T67" fmla="*/ 72 h 121"/>
                <a:gd name="T68" fmla="*/ 21 w 284"/>
                <a:gd name="T69" fmla="*/ 77 h 121"/>
                <a:gd name="T70" fmla="*/ 21 w 284"/>
                <a:gd name="T71" fmla="*/ 112 h 121"/>
                <a:gd name="T72" fmla="*/ 5 w 284"/>
                <a:gd name="T73" fmla="*/ 112 h 121"/>
                <a:gd name="T74" fmla="*/ 0 w 284"/>
                <a:gd name="T75" fmla="*/ 116 h 121"/>
                <a:gd name="T76" fmla="*/ 5 w 284"/>
                <a:gd name="T77" fmla="*/ 121 h 121"/>
                <a:gd name="T78" fmla="*/ 279 w 284"/>
                <a:gd name="T79" fmla="*/ 121 h 121"/>
                <a:gd name="T80" fmla="*/ 284 w 284"/>
                <a:gd name="T81" fmla="*/ 116 h 121"/>
                <a:gd name="T82" fmla="*/ 279 w 284"/>
                <a:gd name="T83" fmla="*/ 1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4" h="121">
                  <a:moveTo>
                    <a:pt x="279" y="112"/>
                  </a:moveTo>
                  <a:cubicBezTo>
                    <a:pt x="264" y="112"/>
                    <a:pt x="264" y="112"/>
                    <a:pt x="264" y="112"/>
                  </a:cubicBezTo>
                  <a:cubicBezTo>
                    <a:pt x="264" y="5"/>
                    <a:pt x="264" y="5"/>
                    <a:pt x="264" y="5"/>
                  </a:cubicBezTo>
                  <a:cubicBezTo>
                    <a:pt x="264" y="2"/>
                    <a:pt x="262" y="0"/>
                    <a:pt x="260" y="0"/>
                  </a:cubicBezTo>
                  <a:cubicBezTo>
                    <a:pt x="257" y="0"/>
                    <a:pt x="255" y="2"/>
                    <a:pt x="255" y="5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27"/>
                    <a:pt x="225" y="27"/>
                    <a:pt x="225" y="27"/>
                  </a:cubicBezTo>
                  <a:cubicBezTo>
                    <a:pt x="225" y="25"/>
                    <a:pt x="223" y="23"/>
                    <a:pt x="220" y="23"/>
                  </a:cubicBezTo>
                  <a:cubicBezTo>
                    <a:pt x="218" y="23"/>
                    <a:pt x="216" y="25"/>
                    <a:pt x="216" y="27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6" y="74"/>
                    <a:pt x="184" y="72"/>
                    <a:pt x="181" y="72"/>
                  </a:cubicBezTo>
                  <a:cubicBezTo>
                    <a:pt x="179" y="72"/>
                    <a:pt x="177" y="74"/>
                    <a:pt x="177" y="77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6" y="37"/>
                    <a:pt x="146" y="37"/>
                    <a:pt x="146" y="37"/>
                  </a:cubicBezTo>
                  <a:cubicBezTo>
                    <a:pt x="146" y="35"/>
                    <a:pt x="144" y="33"/>
                    <a:pt x="142" y="33"/>
                  </a:cubicBezTo>
                  <a:cubicBezTo>
                    <a:pt x="139" y="33"/>
                    <a:pt x="137" y="35"/>
                    <a:pt x="137" y="37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2"/>
                    <a:pt x="105" y="10"/>
                    <a:pt x="103" y="10"/>
                  </a:cubicBezTo>
                  <a:cubicBezTo>
                    <a:pt x="100" y="10"/>
                    <a:pt x="98" y="12"/>
                    <a:pt x="98" y="14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29"/>
                    <a:pt x="66" y="27"/>
                    <a:pt x="63" y="27"/>
                  </a:cubicBezTo>
                  <a:cubicBezTo>
                    <a:pt x="61" y="27"/>
                    <a:pt x="59" y="29"/>
                    <a:pt x="59" y="31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4"/>
                    <a:pt x="28" y="72"/>
                    <a:pt x="26" y="72"/>
                  </a:cubicBezTo>
                  <a:cubicBezTo>
                    <a:pt x="23" y="72"/>
                    <a:pt x="21" y="74"/>
                    <a:pt x="21" y="77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0" y="114"/>
                    <a:pt x="0" y="116"/>
                  </a:cubicBezTo>
                  <a:cubicBezTo>
                    <a:pt x="0" y="119"/>
                    <a:pt x="2" y="121"/>
                    <a:pt x="5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2" y="121"/>
                    <a:pt x="284" y="119"/>
                    <a:pt x="284" y="116"/>
                  </a:cubicBezTo>
                  <a:cubicBezTo>
                    <a:pt x="284" y="114"/>
                    <a:pt x="282" y="112"/>
                    <a:pt x="27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501"/>
            <p:cNvSpPr>
              <a:spLocks/>
            </p:cNvSpPr>
            <p:nvPr/>
          </p:nvSpPr>
          <p:spPr bwMode="auto">
            <a:xfrm>
              <a:off x="6728439" y="4740276"/>
              <a:ext cx="142875" cy="193675"/>
            </a:xfrm>
            <a:custGeom>
              <a:avLst/>
              <a:gdLst>
                <a:gd name="T0" fmla="*/ 0 w 110"/>
                <a:gd name="T1" fmla="*/ 57 h 149"/>
                <a:gd name="T2" fmla="*/ 5 w 110"/>
                <a:gd name="T3" fmla="*/ 60 h 149"/>
                <a:gd name="T4" fmla="*/ 20 w 110"/>
                <a:gd name="T5" fmla="*/ 60 h 149"/>
                <a:gd name="T6" fmla="*/ 20 w 110"/>
                <a:gd name="T7" fmla="*/ 145 h 149"/>
                <a:gd name="T8" fmla="*/ 24 w 110"/>
                <a:gd name="T9" fmla="*/ 149 h 149"/>
                <a:gd name="T10" fmla="*/ 28 w 110"/>
                <a:gd name="T11" fmla="*/ 145 h 149"/>
                <a:gd name="T12" fmla="*/ 28 w 110"/>
                <a:gd name="T13" fmla="*/ 55 h 149"/>
                <a:gd name="T14" fmla="*/ 24 w 110"/>
                <a:gd name="T15" fmla="*/ 51 h 149"/>
                <a:gd name="T16" fmla="*/ 15 w 110"/>
                <a:gd name="T17" fmla="*/ 51 h 149"/>
                <a:gd name="T18" fmla="*/ 54 w 110"/>
                <a:gd name="T19" fmla="*/ 12 h 149"/>
                <a:gd name="T20" fmla="*/ 95 w 110"/>
                <a:gd name="T21" fmla="*/ 52 h 149"/>
                <a:gd name="T22" fmla="*/ 86 w 110"/>
                <a:gd name="T23" fmla="*/ 52 h 149"/>
                <a:gd name="T24" fmla="*/ 81 w 110"/>
                <a:gd name="T25" fmla="*/ 57 h 149"/>
                <a:gd name="T26" fmla="*/ 81 w 110"/>
                <a:gd name="T27" fmla="*/ 84 h 149"/>
                <a:gd name="T28" fmla="*/ 86 w 110"/>
                <a:gd name="T29" fmla="*/ 89 h 149"/>
                <a:gd name="T30" fmla="*/ 90 w 110"/>
                <a:gd name="T31" fmla="*/ 84 h 149"/>
                <a:gd name="T32" fmla="*/ 90 w 110"/>
                <a:gd name="T33" fmla="*/ 61 h 149"/>
                <a:gd name="T34" fmla="*/ 105 w 110"/>
                <a:gd name="T35" fmla="*/ 61 h 149"/>
                <a:gd name="T36" fmla="*/ 110 w 110"/>
                <a:gd name="T37" fmla="*/ 59 h 149"/>
                <a:gd name="T38" fmla="*/ 109 w 110"/>
                <a:gd name="T39" fmla="*/ 54 h 149"/>
                <a:gd name="T40" fmla="*/ 57 w 110"/>
                <a:gd name="T41" fmla="*/ 2 h 149"/>
                <a:gd name="T42" fmla="*/ 51 w 110"/>
                <a:gd name="T43" fmla="*/ 2 h 149"/>
                <a:gd name="T44" fmla="*/ 1 w 110"/>
                <a:gd name="T45" fmla="*/ 52 h 149"/>
                <a:gd name="T46" fmla="*/ 0 w 110"/>
                <a:gd name="T47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149">
                  <a:moveTo>
                    <a:pt x="0" y="57"/>
                  </a:moveTo>
                  <a:cubicBezTo>
                    <a:pt x="1" y="59"/>
                    <a:pt x="3" y="60"/>
                    <a:pt x="5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20" y="147"/>
                    <a:pt x="22" y="149"/>
                    <a:pt x="24" y="149"/>
                  </a:cubicBezTo>
                  <a:cubicBezTo>
                    <a:pt x="26" y="149"/>
                    <a:pt x="28" y="147"/>
                    <a:pt x="28" y="14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3"/>
                    <a:pt x="26" y="51"/>
                    <a:pt x="24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3" y="52"/>
                    <a:pt x="81" y="54"/>
                    <a:pt x="81" y="57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1" y="87"/>
                    <a:pt x="83" y="89"/>
                    <a:pt x="86" y="89"/>
                  </a:cubicBezTo>
                  <a:cubicBezTo>
                    <a:pt x="88" y="89"/>
                    <a:pt x="90" y="87"/>
                    <a:pt x="90" y="84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7" y="61"/>
                    <a:pt x="109" y="60"/>
                    <a:pt x="110" y="59"/>
                  </a:cubicBezTo>
                  <a:cubicBezTo>
                    <a:pt x="110" y="57"/>
                    <a:pt x="110" y="55"/>
                    <a:pt x="109" y="54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6" y="0"/>
                    <a:pt x="53" y="0"/>
                    <a:pt x="51" y="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5"/>
                    <a:pt x="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502"/>
            <p:cNvSpPr>
              <a:spLocks/>
            </p:cNvSpPr>
            <p:nvPr/>
          </p:nvSpPr>
          <p:spPr bwMode="auto">
            <a:xfrm>
              <a:off x="6630014" y="4714876"/>
              <a:ext cx="115887" cy="101600"/>
            </a:xfrm>
            <a:custGeom>
              <a:avLst/>
              <a:gdLst>
                <a:gd name="T0" fmla="*/ 5 w 89"/>
                <a:gd name="T1" fmla="*/ 60 h 78"/>
                <a:gd name="T2" fmla="*/ 18 w 89"/>
                <a:gd name="T3" fmla="*/ 60 h 78"/>
                <a:gd name="T4" fmla="*/ 18 w 89"/>
                <a:gd name="T5" fmla="*/ 74 h 78"/>
                <a:gd name="T6" fmla="*/ 23 w 89"/>
                <a:gd name="T7" fmla="*/ 78 h 78"/>
                <a:gd name="T8" fmla="*/ 27 w 89"/>
                <a:gd name="T9" fmla="*/ 74 h 78"/>
                <a:gd name="T10" fmla="*/ 27 w 89"/>
                <a:gd name="T11" fmla="*/ 55 h 78"/>
                <a:gd name="T12" fmla="*/ 23 w 89"/>
                <a:gd name="T13" fmla="*/ 51 h 78"/>
                <a:gd name="T14" fmla="*/ 16 w 89"/>
                <a:gd name="T15" fmla="*/ 51 h 78"/>
                <a:gd name="T16" fmla="*/ 54 w 89"/>
                <a:gd name="T17" fmla="*/ 11 h 78"/>
                <a:gd name="T18" fmla="*/ 81 w 89"/>
                <a:gd name="T19" fmla="*/ 38 h 78"/>
                <a:gd name="T20" fmla="*/ 87 w 89"/>
                <a:gd name="T21" fmla="*/ 38 h 78"/>
                <a:gd name="T22" fmla="*/ 87 w 89"/>
                <a:gd name="T23" fmla="*/ 32 h 78"/>
                <a:gd name="T24" fmla="*/ 58 w 89"/>
                <a:gd name="T25" fmla="*/ 2 h 78"/>
                <a:gd name="T26" fmla="*/ 51 w 89"/>
                <a:gd name="T27" fmla="*/ 2 h 78"/>
                <a:gd name="T28" fmla="*/ 2 w 89"/>
                <a:gd name="T29" fmla="*/ 52 h 78"/>
                <a:gd name="T30" fmla="*/ 1 w 89"/>
                <a:gd name="T31" fmla="*/ 57 h 78"/>
                <a:gd name="T32" fmla="*/ 5 w 89"/>
                <a:gd name="T33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8">
                  <a:moveTo>
                    <a:pt x="5" y="60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6"/>
                    <a:pt x="20" y="78"/>
                    <a:pt x="23" y="78"/>
                  </a:cubicBezTo>
                  <a:cubicBezTo>
                    <a:pt x="25" y="78"/>
                    <a:pt x="27" y="76"/>
                    <a:pt x="27" y="74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3"/>
                    <a:pt x="25" y="51"/>
                    <a:pt x="23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3" y="40"/>
                    <a:pt x="85" y="40"/>
                    <a:pt x="87" y="38"/>
                  </a:cubicBezTo>
                  <a:cubicBezTo>
                    <a:pt x="89" y="36"/>
                    <a:pt x="89" y="33"/>
                    <a:pt x="87" y="3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6" y="0"/>
                    <a:pt x="53" y="0"/>
                    <a:pt x="51" y="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3"/>
                    <a:pt x="0" y="55"/>
                    <a:pt x="1" y="57"/>
                  </a:cubicBezTo>
                  <a:cubicBezTo>
                    <a:pt x="1" y="58"/>
                    <a:pt x="3" y="60"/>
                    <a:pt x="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503"/>
            <p:cNvSpPr>
              <a:spLocks/>
            </p:cNvSpPr>
            <p:nvPr/>
          </p:nvSpPr>
          <p:spPr bwMode="auto">
            <a:xfrm>
              <a:off x="6528414" y="4781551"/>
              <a:ext cx="138112" cy="160338"/>
            </a:xfrm>
            <a:custGeom>
              <a:avLst/>
              <a:gdLst>
                <a:gd name="T0" fmla="*/ 5 w 107"/>
                <a:gd name="T1" fmla="*/ 57 h 123"/>
                <a:gd name="T2" fmla="*/ 17 w 107"/>
                <a:gd name="T3" fmla="*/ 57 h 123"/>
                <a:gd name="T4" fmla="*/ 17 w 107"/>
                <a:gd name="T5" fmla="*/ 119 h 123"/>
                <a:gd name="T6" fmla="*/ 21 w 107"/>
                <a:gd name="T7" fmla="*/ 123 h 123"/>
                <a:gd name="T8" fmla="*/ 26 w 107"/>
                <a:gd name="T9" fmla="*/ 119 h 123"/>
                <a:gd name="T10" fmla="*/ 26 w 107"/>
                <a:gd name="T11" fmla="*/ 53 h 123"/>
                <a:gd name="T12" fmla="*/ 21 w 107"/>
                <a:gd name="T13" fmla="*/ 48 h 123"/>
                <a:gd name="T14" fmla="*/ 15 w 107"/>
                <a:gd name="T15" fmla="*/ 48 h 123"/>
                <a:gd name="T16" fmla="*/ 52 w 107"/>
                <a:gd name="T17" fmla="*/ 11 h 123"/>
                <a:gd name="T18" fmla="*/ 91 w 107"/>
                <a:gd name="T19" fmla="*/ 50 h 123"/>
                <a:gd name="T20" fmla="*/ 84 w 107"/>
                <a:gd name="T21" fmla="*/ 50 h 123"/>
                <a:gd name="T22" fmla="*/ 80 w 107"/>
                <a:gd name="T23" fmla="*/ 55 h 123"/>
                <a:gd name="T24" fmla="*/ 80 w 107"/>
                <a:gd name="T25" fmla="*/ 60 h 123"/>
                <a:gd name="T26" fmla="*/ 84 w 107"/>
                <a:gd name="T27" fmla="*/ 64 h 123"/>
                <a:gd name="T28" fmla="*/ 89 w 107"/>
                <a:gd name="T29" fmla="*/ 60 h 123"/>
                <a:gd name="T30" fmla="*/ 89 w 107"/>
                <a:gd name="T31" fmla="*/ 59 h 123"/>
                <a:gd name="T32" fmla="*/ 102 w 107"/>
                <a:gd name="T33" fmla="*/ 59 h 123"/>
                <a:gd name="T34" fmla="*/ 106 w 107"/>
                <a:gd name="T35" fmla="*/ 57 h 123"/>
                <a:gd name="T36" fmla="*/ 105 w 107"/>
                <a:gd name="T37" fmla="*/ 52 h 123"/>
                <a:gd name="T38" fmla="*/ 55 w 107"/>
                <a:gd name="T39" fmla="*/ 2 h 123"/>
                <a:gd name="T40" fmla="*/ 49 w 107"/>
                <a:gd name="T41" fmla="*/ 2 h 123"/>
                <a:gd name="T42" fmla="*/ 1 w 107"/>
                <a:gd name="T43" fmla="*/ 49 h 123"/>
                <a:gd name="T44" fmla="*/ 0 w 107"/>
                <a:gd name="T45" fmla="*/ 54 h 123"/>
                <a:gd name="T46" fmla="*/ 5 w 107"/>
                <a:gd name="T47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123">
                  <a:moveTo>
                    <a:pt x="5" y="57"/>
                  </a:moveTo>
                  <a:cubicBezTo>
                    <a:pt x="17" y="57"/>
                    <a:pt x="17" y="57"/>
                    <a:pt x="17" y="57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1"/>
                    <a:pt x="19" y="123"/>
                    <a:pt x="21" y="123"/>
                  </a:cubicBezTo>
                  <a:cubicBezTo>
                    <a:pt x="24" y="123"/>
                    <a:pt x="26" y="121"/>
                    <a:pt x="26" y="119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0"/>
                    <a:pt x="24" y="48"/>
                    <a:pt x="21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2" y="50"/>
                    <a:pt x="80" y="52"/>
                    <a:pt x="80" y="55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2"/>
                    <a:pt x="82" y="64"/>
                    <a:pt x="84" y="64"/>
                  </a:cubicBezTo>
                  <a:cubicBezTo>
                    <a:pt x="87" y="64"/>
                    <a:pt x="89" y="62"/>
                    <a:pt x="89" y="60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4" y="59"/>
                    <a:pt x="105" y="58"/>
                    <a:pt x="106" y="57"/>
                  </a:cubicBezTo>
                  <a:cubicBezTo>
                    <a:pt x="107" y="55"/>
                    <a:pt x="106" y="53"/>
                    <a:pt x="105" y="5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4" y="0"/>
                    <a:pt x="51" y="0"/>
                    <a:pt x="49" y="2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1"/>
                    <a:pt x="0" y="53"/>
                    <a:pt x="0" y="54"/>
                  </a:cubicBezTo>
                  <a:cubicBezTo>
                    <a:pt x="1" y="56"/>
                    <a:pt x="3" y="57"/>
                    <a:pt x="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3424"/>
          <p:cNvGrpSpPr/>
          <p:nvPr/>
        </p:nvGrpSpPr>
        <p:grpSpPr>
          <a:xfrm>
            <a:off x="9238609" y="1751162"/>
            <a:ext cx="541239" cy="453631"/>
            <a:chOff x="5575914" y="2635251"/>
            <a:chExt cx="371475" cy="369888"/>
          </a:xfrm>
        </p:grpSpPr>
        <p:sp>
          <p:nvSpPr>
            <p:cNvPr id="84" name="Freeform 2525"/>
            <p:cNvSpPr>
              <a:spLocks/>
            </p:cNvSpPr>
            <p:nvPr/>
          </p:nvSpPr>
          <p:spPr bwMode="auto">
            <a:xfrm>
              <a:off x="5579089" y="2635251"/>
              <a:ext cx="368300" cy="249238"/>
            </a:xfrm>
            <a:custGeom>
              <a:avLst/>
              <a:gdLst>
                <a:gd name="T0" fmla="*/ 281 w 282"/>
                <a:gd name="T1" fmla="*/ 3 h 191"/>
                <a:gd name="T2" fmla="*/ 280 w 282"/>
                <a:gd name="T3" fmla="*/ 2 h 191"/>
                <a:gd name="T4" fmla="*/ 280 w 282"/>
                <a:gd name="T5" fmla="*/ 2 h 191"/>
                <a:gd name="T6" fmla="*/ 280 w 282"/>
                <a:gd name="T7" fmla="*/ 2 h 191"/>
                <a:gd name="T8" fmla="*/ 279 w 282"/>
                <a:gd name="T9" fmla="*/ 1 h 191"/>
                <a:gd name="T10" fmla="*/ 277 w 282"/>
                <a:gd name="T11" fmla="*/ 0 h 191"/>
                <a:gd name="T12" fmla="*/ 211 w 282"/>
                <a:gd name="T13" fmla="*/ 0 h 191"/>
                <a:gd name="T14" fmla="*/ 207 w 282"/>
                <a:gd name="T15" fmla="*/ 5 h 191"/>
                <a:gd name="T16" fmla="*/ 211 w 282"/>
                <a:gd name="T17" fmla="*/ 9 h 191"/>
                <a:gd name="T18" fmla="*/ 266 w 282"/>
                <a:gd name="T19" fmla="*/ 9 h 191"/>
                <a:gd name="T20" fmla="*/ 190 w 282"/>
                <a:gd name="T21" fmla="*/ 85 h 191"/>
                <a:gd name="T22" fmla="*/ 175 w 282"/>
                <a:gd name="T23" fmla="*/ 70 h 191"/>
                <a:gd name="T24" fmla="*/ 169 w 282"/>
                <a:gd name="T25" fmla="*/ 70 h 191"/>
                <a:gd name="T26" fmla="*/ 106 w 282"/>
                <a:gd name="T27" fmla="*/ 133 h 191"/>
                <a:gd name="T28" fmla="*/ 82 w 282"/>
                <a:gd name="T29" fmla="*/ 109 h 191"/>
                <a:gd name="T30" fmla="*/ 76 w 282"/>
                <a:gd name="T31" fmla="*/ 109 h 191"/>
                <a:gd name="T32" fmla="*/ 2 w 282"/>
                <a:gd name="T33" fmla="*/ 183 h 191"/>
                <a:gd name="T34" fmla="*/ 2 w 282"/>
                <a:gd name="T35" fmla="*/ 190 h 191"/>
                <a:gd name="T36" fmla="*/ 5 w 282"/>
                <a:gd name="T37" fmla="*/ 191 h 191"/>
                <a:gd name="T38" fmla="*/ 8 w 282"/>
                <a:gd name="T39" fmla="*/ 190 h 191"/>
                <a:gd name="T40" fmla="*/ 79 w 282"/>
                <a:gd name="T41" fmla="*/ 119 h 191"/>
                <a:gd name="T42" fmla="*/ 103 w 282"/>
                <a:gd name="T43" fmla="*/ 142 h 191"/>
                <a:gd name="T44" fmla="*/ 109 w 282"/>
                <a:gd name="T45" fmla="*/ 142 h 191"/>
                <a:gd name="T46" fmla="*/ 172 w 282"/>
                <a:gd name="T47" fmla="*/ 80 h 191"/>
                <a:gd name="T48" fmla="*/ 187 w 282"/>
                <a:gd name="T49" fmla="*/ 95 h 191"/>
                <a:gd name="T50" fmla="*/ 193 w 282"/>
                <a:gd name="T51" fmla="*/ 95 h 191"/>
                <a:gd name="T52" fmla="*/ 273 w 282"/>
                <a:gd name="T53" fmla="*/ 16 h 191"/>
                <a:gd name="T54" fmla="*/ 273 w 282"/>
                <a:gd name="T55" fmla="*/ 61 h 191"/>
                <a:gd name="T56" fmla="*/ 277 w 282"/>
                <a:gd name="T57" fmla="*/ 66 h 191"/>
                <a:gd name="T58" fmla="*/ 282 w 282"/>
                <a:gd name="T59" fmla="*/ 61 h 191"/>
                <a:gd name="T60" fmla="*/ 282 w 282"/>
                <a:gd name="T61" fmla="*/ 5 h 191"/>
                <a:gd name="T62" fmla="*/ 281 w 282"/>
                <a:gd name="T63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191">
                  <a:moveTo>
                    <a:pt x="281" y="3"/>
                  </a:moveTo>
                  <a:cubicBezTo>
                    <a:pt x="281" y="2"/>
                    <a:pt x="281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1"/>
                    <a:pt x="279" y="1"/>
                    <a:pt x="279" y="1"/>
                  </a:cubicBezTo>
                  <a:cubicBezTo>
                    <a:pt x="278" y="0"/>
                    <a:pt x="278" y="0"/>
                    <a:pt x="27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9" y="0"/>
                    <a:pt x="207" y="2"/>
                    <a:pt x="207" y="5"/>
                  </a:cubicBezTo>
                  <a:cubicBezTo>
                    <a:pt x="207" y="7"/>
                    <a:pt x="209" y="9"/>
                    <a:pt x="211" y="9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3" y="68"/>
                    <a:pt x="170" y="68"/>
                    <a:pt x="169" y="70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1" y="108"/>
                    <a:pt x="78" y="108"/>
                    <a:pt x="76" y="109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0" y="185"/>
                    <a:pt x="0" y="188"/>
                    <a:pt x="2" y="190"/>
                  </a:cubicBezTo>
                  <a:cubicBezTo>
                    <a:pt x="3" y="191"/>
                    <a:pt x="4" y="191"/>
                    <a:pt x="5" y="191"/>
                  </a:cubicBezTo>
                  <a:cubicBezTo>
                    <a:pt x="6" y="191"/>
                    <a:pt x="8" y="191"/>
                    <a:pt x="8" y="190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4"/>
                    <a:pt x="107" y="144"/>
                    <a:pt x="109" y="142"/>
                  </a:cubicBezTo>
                  <a:cubicBezTo>
                    <a:pt x="172" y="80"/>
                    <a:pt x="172" y="80"/>
                    <a:pt x="172" y="80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89" y="97"/>
                    <a:pt x="192" y="97"/>
                    <a:pt x="193" y="9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3" y="64"/>
                    <a:pt x="275" y="66"/>
                    <a:pt x="277" y="66"/>
                  </a:cubicBezTo>
                  <a:cubicBezTo>
                    <a:pt x="280" y="66"/>
                    <a:pt x="282" y="64"/>
                    <a:pt x="282" y="61"/>
                  </a:cubicBezTo>
                  <a:cubicBezTo>
                    <a:pt x="282" y="5"/>
                    <a:pt x="282" y="5"/>
                    <a:pt x="282" y="5"/>
                  </a:cubicBezTo>
                  <a:cubicBezTo>
                    <a:pt x="282" y="4"/>
                    <a:pt x="281" y="4"/>
                    <a:pt x="281" y="3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526"/>
            <p:cNvSpPr>
              <a:spLocks/>
            </p:cNvSpPr>
            <p:nvPr/>
          </p:nvSpPr>
          <p:spPr bwMode="auto">
            <a:xfrm>
              <a:off x="5575914" y="2906713"/>
              <a:ext cx="12700" cy="98425"/>
            </a:xfrm>
            <a:custGeom>
              <a:avLst/>
              <a:gdLst>
                <a:gd name="T0" fmla="*/ 5 w 9"/>
                <a:gd name="T1" fmla="*/ 0 h 76"/>
                <a:gd name="T2" fmla="*/ 0 w 9"/>
                <a:gd name="T3" fmla="*/ 5 h 76"/>
                <a:gd name="T4" fmla="*/ 0 w 9"/>
                <a:gd name="T5" fmla="*/ 71 h 76"/>
                <a:gd name="T6" fmla="*/ 5 w 9"/>
                <a:gd name="T7" fmla="*/ 76 h 76"/>
                <a:gd name="T8" fmla="*/ 9 w 9"/>
                <a:gd name="T9" fmla="*/ 71 h 76"/>
                <a:gd name="T10" fmla="*/ 9 w 9"/>
                <a:gd name="T11" fmla="*/ 5 h 76"/>
                <a:gd name="T12" fmla="*/ 5 w 9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6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4"/>
                    <a:pt x="2" y="76"/>
                    <a:pt x="5" y="76"/>
                  </a:cubicBezTo>
                  <a:cubicBezTo>
                    <a:pt x="7" y="76"/>
                    <a:pt x="9" y="74"/>
                    <a:pt x="9" y="7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527"/>
            <p:cNvSpPr>
              <a:spLocks/>
            </p:cNvSpPr>
            <p:nvPr/>
          </p:nvSpPr>
          <p:spPr bwMode="auto">
            <a:xfrm>
              <a:off x="5648939" y="2857501"/>
              <a:ext cx="11112" cy="147638"/>
            </a:xfrm>
            <a:custGeom>
              <a:avLst/>
              <a:gdLst>
                <a:gd name="T0" fmla="*/ 4 w 9"/>
                <a:gd name="T1" fmla="*/ 0 h 114"/>
                <a:gd name="T2" fmla="*/ 0 w 9"/>
                <a:gd name="T3" fmla="*/ 4 h 114"/>
                <a:gd name="T4" fmla="*/ 0 w 9"/>
                <a:gd name="T5" fmla="*/ 109 h 114"/>
                <a:gd name="T6" fmla="*/ 4 w 9"/>
                <a:gd name="T7" fmla="*/ 114 h 114"/>
                <a:gd name="T8" fmla="*/ 9 w 9"/>
                <a:gd name="T9" fmla="*/ 109 h 114"/>
                <a:gd name="T10" fmla="*/ 9 w 9"/>
                <a:gd name="T11" fmla="*/ 4 h 114"/>
                <a:gd name="T12" fmla="*/ 4 w 9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2"/>
                    <a:pt x="2" y="114"/>
                    <a:pt x="4" y="114"/>
                  </a:cubicBezTo>
                  <a:cubicBezTo>
                    <a:pt x="7" y="114"/>
                    <a:pt x="9" y="112"/>
                    <a:pt x="9" y="10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528"/>
            <p:cNvSpPr>
              <a:spLocks/>
            </p:cNvSpPr>
            <p:nvPr/>
          </p:nvSpPr>
          <p:spPr bwMode="auto">
            <a:xfrm>
              <a:off x="5720377" y="2843213"/>
              <a:ext cx="11112" cy="161925"/>
            </a:xfrm>
            <a:custGeom>
              <a:avLst/>
              <a:gdLst>
                <a:gd name="T0" fmla="*/ 4 w 9"/>
                <a:gd name="T1" fmla="*/ 0 h 124"/>
                <a:gd name="T2" fmla="*/ 0 w 9"/>
                <a:gd name="T3" fmla="*/ 4 h 124"/>
                <a:gd name="T4" fmla="*/ 0 w 9"/>
                <a:gd name="T5" fmla="*/ 119 h 124"/>
                <a:gd name="T6" fmla="*/ 4 w 9"/>
                <a:gd name="T7" fmla="*/ 124 h 124"/>
                <a:gd name="T8" fmla="*/ 9 w 9"/>
                <a:gd name="T9" fmla="*/ 119 h 124"/>
                <a:gd name="T10" fmla="*/ 9 w 9"/>
                <a:gd name="T11" fmla="*/ 4 h 124"/>
                <a:gd name="T12" fmla="*/ 4 w 9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2"/>
                    <a:pt x="2" y="124"/>
                    <a:pt x="4" y="124"/>
                  </a:cubicBezTo>
                  <a:cubicBezTo>
                    <a:pt x="7" y="124"/>
                    <a:pt x="9" y="122"/>
                    <a:pt x="9" y="11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529"/>
            <p:cNvSpPr>
              <a:spLocks/>
            </p:cNvSpPr>
            <p:nvPr/>
          </p:nvSpPr>
          <p:spPr bwMode="auto">
            <a:xfrm>
              <a:off x="5790227" y="2790826"/>
              <a:ext cx="11112" cy="214313"/>
            </a:xfrm>
            <a:custGeom>
              <a:avLst/>
              <a:gdLst>
                <a:gd name="T0" fmla="*/ 5 w 9"/>
                <a:gd name="T1" fmla="*/ 0 h 165"/>
                <a:gd name="T2" fmla="*/ 0 w 9"/>
                <a:gd name="T3" fmla="*/ 4 h 165"/>
                <a:gd name="T4" fmla="*/ 0 w 9"/>
                <a:gd name="T5" fmla="*/ 160 h 165"/>
                <a:gd name="T6" fmla="*/ 5 w 9"/>
                <a:gd name="T7" fmla="*/ 165 h 165"/>
                <a:gd name="T8" fmla="*/ 9 w 9"/>
                <a:gd name="T9" fmla="*/ 160 h 165"/>
                <a:gd name="T10" fmla="*/ 9 w 9"/>
                <a:gd name="T11" fmla="*/ 4 h 165"/>
                <a:gd name="T12" fmla="*/ 5 w 9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5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2" y="165"/>
                    <a:pt x="5" y="165"/>
                  </a:cubicBezTo>
                  <a:cubicBezTo>
                    <a:pt x="7" y="165"/>
                    <a:pt x="9" y="163"/>
                    <a:pt x="9" y="16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530"/>
            <p:cNvSpPr>
              <a:spLocks/>
            </p:cNvSpPr>
            <p:nvPr/>
          </p:nvSpPr>
          <p:spPr bwMode="auto">
            <a:xfrm>
              <a:off x="5861664" y="2757488"/>
              <a:ext cx="12700" cy="247650"/>
            </a:xfrm>
            <a:custGeom>
              <a:avLst/>
              <a:gdLst>
                <a:gd name="T0" fmla="*/ 5 w 9"/>
                <a:gd name="T1" fmla="*/ 0 h 191"/>
                <a:gd name="T2" fmla="*/ 0 w 9"/>
                <a:gd name="T3" fmla="*/ 5 h 191"/>
                <a:gd name="T4" fmla="*/ 0 w 9"/>
                <a:gd name="T5" fmla="*/ 186 h 191"/>
                <a:gd name="T6" fmla="*/ 5 w 9"/>
                <a:gd name="T7" fmla="*/ 191 h 191"/>
                <a:gd name="T8" fmla="*/ 9 w 9"/>
                <a:gd name="T9" fmla="*/ 186 h 191"/>
                <a:gd name="T10" fmla="*/ 9 w 9"/>
                <a:gd name="T11" fmla="*/ 5 h 191"/>
                <a:gd name="T12" fmla="*/ 5 w 9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1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9"/>
                    <a:pt x="2" y="191"/>
                    <a:pt x="5" y="191"/>
                  </a:cubicBezTo>
                  <a:cubicBezTo>
                    <a:pt x="7" y="191"/>
                    <a:pt x="9" y="189"/>
                    <a:pt x="9" y="18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531"/>
            <p:cNvSpPr>
              <a:spLocks/>
            </p:cNvSpPr>
            <p:nvPr/>
          </p:nvSpPr>
          <p:spPr bwMode="auto">
            <a:xfrm>
              <a:off x="5933102" y="2751138"/>
              <a:ext cx="12700" cy="254000"/>
            </a:xfrm>
            <a:custGeom>
              <a:avLst/>
              <a:gdLst>
                <a:gd name="T0" fmla="*/ 4 w 9"/>
                <a:gd name="T1" fmla="*/ 0 h 195"/>
                <a:gd name="T2" fmla="*/ 0 w 9"/>
                <a:gd name="T3" fmla="*/ 5 h 195"/>
                <a:gd name="T4" fmla="*/ 0 w 9"/>
                <a:gd name="T5" fmla="*/ 190 h 195"/>
                <a:gd name="T6" fmla="*/ 4 w 9"/>
                <a:gd name="T7" fmla="*/ 195 h 195"/>
                <a:gd name="T8" fmla="*/ 9 w 9"/>
                <a:gd name="T9" fmla="*/ 190 h 195"/>
                <a:gd name="T10" fmla="*/ 9 w 9"/>
                <a:gd name="T11" fmla="*/ 5 h 195"/>
                <a:gd name="T12" fmla="*/ 4 w 9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5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2" y="195"/>
                    <a:pt x="4" y="195"/>
                  </a:cubicBezTo>
                  <a:cubicBezTo>
                    <a:pt x="7" y="195"/>
                    <a:pt x="9" y="193"/>
                    <a:pt x="9" y="19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1" name="Straight Connector 12"/>
          <p:cNvCxnSpPr/>
          <p:nvPr/>
        </p:nvCxnSpPr>
        <p:spPr>
          <a:xfrm>
            <a:off x="317499" y="3899971"/>
            <a:ext cx="11684578" cy="35556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TextBox 3"/>
          <p:cNvSpPr txBox="1"/>
          <p:nvPr/>
        </p:nvSpPr>
        <p:spPr>
          <a:xfrm>
            <a:off x="296462" y="6304389"/>
            <a:ext cx="4308194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latin typeface="+mn-lt"/>
              </a:rPr>
              <a:t>*</a:t>
            </a:r>
            <a:r>
              <a:rPr lang="ru-RU" sz="900" dirty="0"/>
              <a:t>2026 </a:t>
            </a:r>
            <a:r>
              <a:rPr lang="ru-RU" sz="900" dirty="0" err="1"/>
              <a:t>жылдың</a:t>
            </a:r>
            <a:r>
              <a:rPr lang="ru-RU" sz="900" dirty="0"/>
              <a:t> 1 </a:t>
            </a:r>
            <a:r>
              <a:rPr lang="ru-RU" sz="900" dirty="0" err="1"/>
              <a:t>сәуірінен</a:t>
            </a:r>
            <a:r>
              <a:rPr lang="ru-RU" sz="900" dirty="0"/>
              <a:t> </a:t>
            </a:r>
            <a:r>
              <a:rPr lang="ru-RU" sz="900" dirty="0" err="1"/>
              <a:t>бастап</a:t>
            </a:r>
            <a:endParaRPr lang="ru-RU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90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0985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6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2025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кірме</a:t>
            </a:r>
            <a:r>
              <a:rPr lang="ru-RU" dirty="0"/>
              <a:t> </a:t>
            </a:r>
            <a:r>
              <a:rPr lang="ru-RU" dirty="0" err="1"/>
              <a:t>жолдардың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қызметтері</a:t>
            </a:r>
            <a:r>
              <a:rPr lang="ru-RU" dirty="0"/>
              <a:t> (</a:t>
            </a:r>
            <a:r>
              <a:rPr lang="ru-RU" dirty="0" err="1"/>
              <a:t>қуаты</a:t>
            </a:r>
            <a:r>
              <a:rPr lang="ru-RU" dirty="0"/>
              <a:t> аз)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742" y="716925"/>
            <a:ext cx="9241971" cy="163121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b="1" dirty="0" err="1">
                <a:latin typeface="Arial (Основной текст)"/>
              </a:rPr>
              <a:t>Бекітілген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инвестициялық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бағдарламаның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орындалуы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туралы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ақпарат</a:t>
            </a:r>
            <a:r>
              <a:rPr lang="ru-RU" sz="1600" b="1" dirty="0">
                <a:latin typeface="Arial (Основной текст)"/>
              </a:rPr>
              <a:t> </a:t>
            </a:r>
            <a:endParaRPr lang="ru-RU" sz="1600" b="1" dirty="0" smtClean="0">
              <a:latin typeface="Arial (Основной текст)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dirty="0" err="1" smtClean="0">
                <a:latin typeface="Arial (Основной текст)"/>
              </a:rPr>
              <a:t>Инвестициялық</a:t>
            </a:r>
            <a:r>
              <a:rPr lang="ru-RU" sz="1600" dirty="0" smtClean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бағдарламаны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уәкілетті</a:t>
            </a:r>
            <a:r>
              <a:rPr lang="ru-RU" sz="1600" dirty="0">
                <a:latin typeface="Arial (Основной текст)"/>
              </a:rPr>
              <a:t> орган </a:t>
            </a:r>
            <a:r>
              <a:rPr lang="ru-RU" sz="1600" dirty="0" err="1">
                <a:latin typeface="Arial (Основной текст)"/>
              </a:rPr>
              <a:t>бекітпеген</a:t>
            </a:r>
            <a:r>
              <a:rPr lang="ru-RU" sz="1600" dirty="0">
                <a:latin typeface="Arial (Основной текст)"/>
              </a:rPr>
              <a:t>. </a:t>
            </a:r>
            <a:r>
              <a:rPr lang="ru-RU" sz="1600" dirty="0" err="1">
                <a:latin typeface="Arial (Основной текст)"/>
              </a:rPr>
              <a:t>Бекітілген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тарифтік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сметада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көзделген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амортизациялық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аударымдар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сомасы</a:t>
            </a:r>
            <a:r>
              <a:rPr lang="ru-RU" sz="1600" dirty="0">
                <a:latin typeface="Arial (Основной текст)"/>
              </a:rPr>
              <a:t> - 49,6 </a:t>
            </a:r>
            <a:r>
              <a:rPr lang="ru-RU" sz="1600" dirty="0" err="1">
                <a:latin typeface="Arial (Основной текст)"/>
              </a:rPr>
              <a:t>мың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 smtClean="0">
                <a:latin typeface="Arial (Основной текст)"/>
              </a:rPr>
              <a:t>теңге</a:t>
            </a:r>
            <a:r>
              <a:rPr lang="ru-RU" sz="1600" dirty="0" smtClean="0">
                <a:latin typeface="Arial (Основной текст)"/>
              </a:rPr>
              <a:t> «№</a:t>
            </a:r>
            <a:r>
              <a:rPr lang="ru-RU" sz="1600" dirty="0">
                <a:latin typeface="Arial (Основной текст)"/>
              </a:rPr>
              <a:t>217 Р65 1/9 </a:t>
            </a:r>
            <a:r>
              <a:rPr lang="ru-RU" sz="1600" dirty="0" err="1">
                <a:latin typeface="Arial (Основной текст)"/>
              </a:rPr>
              <a:t>Бағыттамалық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 smtClean="0">
                <a:latin typeface="Arial (Основной текст)"/>
              </a:rPr>
              <a:t>бұрмаға</a:t>
            </a:r>
            <a:r>
              <a:rPr lang="ru-RU" sz="1600" dirty="0" smtClean="0">
                <a:latin typeface="Arial (Основной текст)"/>
              </a:rPr>
              <a:t>» </a:t>
            </a:r>
            <a:r>
              <a:rPr lang="ru-RU" sz="1600" dirty="0" err="1">
                <a:latin typeface="Arial (Основной текст)"/>
              </a:rPr>
              <a:t>күрделі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жөндеу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жүргізуге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бағытталған</a:t>
            </a:r>
            <a:r>
              <a:rPr lang="ru-RU" sz="1600" dirty="0">
                <a:latin typeface="Arial (Основной текст)"/>
              </a:rPr>
              <a:t>. </a:t>
            </a:r>
            <a:endParaRPr lang="ru-RU" sz="1600" dirty="0" smtClean="0">
              <a:latin typeface="Arial (Основной текст)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dirty="0" smtClean="0">
                <a:latin typeface="Arial (Основной текст)"/>
              </a:rPr>
              <a:t>«</a:t>
            </a:r>
            <a:r>
              <a:rPr lang="ru-RU" sz="1600" dirty="0">
                <a:latin typeface="Arial (Основной текст)"/>
              </a:rPr>
              <a:t>Алюминий Казахстана» АҚ </a:t>
            </a:r>
            <a:r>
              <a:rPr lang="ru-RU" sz="1600" dirty="0" err="1">
                <a:latin typeface="Arial (Основной текст)"/>
              </a:rPr>
              <a:t>үшін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реттелетін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қызметтердің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сапасы</a:t>
            </a:r>
            <a:r>
              <a:rPr lang="ru-RU" sz="1600" dirty="0">
                <a:latin typeface="Arial (Основной текст)"/>
              </a:rPr>
              <a:t> мен </a:t>
            </a:r>
            <a:r>
              <a:rPr lang="ru-RU" sz="1600" dirty="0" err="1">
                <a:latin typeface="Arial (Основной текст)"/>
              </a:rPr>
              <a:t>сенімділігі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және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қызмет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тиімділігінің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көрсеткіштері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әзірленбеген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және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бекітілмеген</a:t>
            </a:r>
            <a:endParaRPr lang="ru-RU" sz="1600" dirty="0">
              <a:latin typeface="Arial (Основной текст)"/>
            </a:endParaRPr>
          </a:p>
        </p:txBody>
      </p:sp>
      <p:sp>
        <p:nvSpPr>
          <p:cNvPr id="6" name="Rectangle 126"/>
          <p:cNvSpPr/>
          <p:nvPr/>
        </p:nvSpPr>
        <p:spPr>
          <a:xfrm>
            <a:off x="101712" y="770908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01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Rectangle 127"/>
          <p:cNvSpPr/>
          <p:nvPr/>
        </p:nvSpPr>
        <p:spPr>
          <a:xfrm>
            <a:off x="105791" y="2772055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8" name="Rectangle 128"/>
          <p:cNvSpPr/>
          <p:nvPr/>
        </p:nvSpPr>
        <p:spPr>
          <a:xfrm>
            <a:off x="105792" y="4367187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9" name="Rectangle 129"/>
          <p:cNvSpPr/>
          <p:nvPr/>
        </p:nvSpPr>
        <p:spPr>
          <a:xfrm>
            <a:off x="101712" y="5128893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021" y="2743200"/>
            <a:ext cx="9371076" cy="209288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(Основной текст)"/>
              </a:rPr>
              <a:t>2025 </a:t>
            </a:r>
            <a:r>
              <a:rPr lang="ru-RU" sz="1600" dirty="0" err="1">
                <a:latin typeface="Arial (Основной текст)"/>
              </a:rPr>
              <a:t>жылғы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тарифтік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сметаның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бап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бойынша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орындалуы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туралы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ақпарат</a:t>
            </a:r>
            <a:r>
              <a:rPr lang="ru-RU" sz="1600" dirty="0">
                <a:latin typeface="Arial (Основной текст)"/>
              </a:rPr>
              <a:t> «Алюминий Казахстана» АҚ-</a:t>
            </a:r>
            <a:r>
              <a:rPr lang="ru-RU" sz="1600" dirty="0" err="1">
                <a:latin typeface="Arial (Основной текст)"/>
              </a:rPr>
              <a:t>ның</a:t>
            </a:r>
            <a:r>
              <a:rPr lang="ru-RU" sz="1600" dirty="0">
                <a:latin typeface="Arial (Основной текст)"/>
              </a:rPr>
              <a:t> 2025 </a:t>
            </a:r>
            <a:r>
              <a:rPr lang="ru-RU" sz="1600" dirty="0" err="1">
                <a:latin typeface="Arial (Основной текст)"/>
              </a:rPr>
              <a:t>жылғы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кірме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жол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қызметтерін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көрсетуге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жұмсаған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шығындары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2000" b="1" dirty="0">
                <a:solidFill>
                  <a:srgbClr val="EF7F1A"/>
                </a:solidFill>
                <a:latin typeface="Arial (Основной текст)"/>
              </a:rPr>
              <a:t>9 207,2 </a:t>
            </a:r>
            <a:r>
              <a:rPr lang="ru-RU" sz="1600" dirty="0" err="1">
                <a:latin typeface="Arial (Основной текст)"/>
              </a:rPr>
              <a:t>мың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 smtClean="0">
                <a:latin typeface="Arial (Основной текст)"/>
              </a:rPr>
              <a:t>теңгені</a:t>
            </a:r>
            <a:r>
              <a:rPr lang="ru-RU" sz="1600" dirty="0" smtClean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құрады</a:t>
            </a:r>
            <a:r>
              <a:rPr lang="ru-RU" sz="1600" dirty="0">
                <a:latin typeface="Arial (Основной текст)"/>
              </a:rPr>
              <a:t>, </a:t>
            </a:r>
            <a:r>
              <a:rPr lang="ru-RU" sz="1600" dirty="0" err="1">
                <a:latin typeface="Arial (Основной текст)"/>
              </a:rPr>
              <a:t>бекітілген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тарифтік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сметадан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2000" b="1" dirty="0">
                <a:solidFill>
                  <a:srgbClr val="EF7F1A"/>
                </a:solidFill>
                <a:latin typeface="Arial (Основной текст)"/>
              </a:rPr>
              <a:t>34,2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есе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асып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түсті</a:t>
            </a:r>
            <a:r>
              <a:rPr lang="ru-RU" sz="1600" dirty="0">
                <a:latin typeface="Arial (Основной текст)"/>
              </a:rPr>
              <a:t>. </a:t>
            </a:r>
            <a:endParaRPr lang="ru-RU" sz="1600" dirty="0" smtClean="0">
              <a:latin typeface="Arial (Основной текст)"/>
            </a:endParaRPr>
          </a:p>
          <a:p>
            <a:r>
              <a:rPr lang="ru-RU" sz="1600" dirty="0" err="1" smtClean="0">
                <a:latin typeface="Arial (Основной текст)"/>
              </a:rPr>
              <a:t>Жалпы</a:t>
            </a:r>
            <a:r>
              <a:rPr lang="ru-RU" sz="1600" dirty="0" smtClean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тарифтік</a:t>
            </a:r>
            <a:r>
              <a:rPr lang="ru-RU" sz="1600" dirty="0">
                <a:latin typeface="Arial (Основной текст)"/>
              </a:rPr>
              <a:t> смета </a:t>
            </a:r>
            <a:r>
              <a:rPr lang="ru-RU" sz="1600" dirty="0" err="1">
                <a:latin typeface="Arial (Основной текст)"/>
              </a:rPr>
              <a:t>бойынша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шығындардың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артық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шығыны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жалақының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өсуіне</a:t>
            </a:r>
            <a:r>
              <a:rPr lang="ru-RU" sz="1600" dirty="0">
                <a:latin typeface="Arial (Основной текст)"/>
              </a:rPr>
              <a:t>, </a:t>
            </a:r>
            <a:r>
              <a:rPr lang="ru-RU" sz="1600" dirty="0" err="1">
                <a:latin typeface="Arial (Основной текст)"/>
              </a:rPr>
              <a:t>бекітілген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тарифтік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сметада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көзделмеген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шығындардың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болуына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және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инфляциялық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процеске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байланысты</a:t>
            </a:r>
            <a:r>
              <a:rPr lang="ru-RU" sz="1600" dirty="0">
                <a:latin typeface="Arial (Основной текст)"/>
              </a:rPr>
              <a:t>. </a:t>
            </a:r>
            <a:endParaRPr lang="ru-RU" sz="1600" dirty="0" smtClean="0">
              <a:latin typeface="Arial (Основной текст)"/>
            </a:endParaRPr>
          </a:p>
          <a:p>
            <a:r>
              <a:rPr lang="ru-RU" sz="1600" b="1" dirty="0" err="1" smtClean="0">
                <a:latin typeface="Arial (Основной текст)"/>
              </a:rPr>
              <a:t>Көрсетілген</a:t>
            </a:r>
            <a:r>
              <a:rPr lang="ru-RU" sz="1600" b="1" dirty="0" smtClean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қызметтердің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көлемі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туралы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ақпарат</a:t>
            </a:r>
            <a:r>
              <a:rPr lang="ru-RU" sz="1600" b="1" dirty="0">
                <a:latin typeface="Arial (Основной текст)"/>
              </a:rPr>
              <a:t> </a:t>
            </a:r>
            <a:endParaRPr lang="ru-RU" sz="1600" b="1" dirty="0" smtClean="0">
              <a:latin typeface="Arial (Основной текст)"/>
            </a:endParaRPr>
          </a:p>
          <a:p>
            <a:r>
              <a:rPr lang="ru-RU" sz="1600" dirty="0" err="1" smtClean="0">
                <a:latin typeface="Arial (Основной текст)"/>
              </a:rPr>
              <a:t>Көрсетілген</a:t>
            </a:r>
            <a:r>
              <a:rPr lang="ru-RU" sz="1600" dirty="0" smtClean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қызметтер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көлемі</a:t>
            </a:r>
            <a:r>
              <a:rPr lang="ru-RU" sz="1600" dirty="0">
                <a:latin typeface="Arial (Основной текст)"/>
              </a:rPr>
              <a:t> 6 477,9 вагон*км </a:t>
            </a:r>
            <a:r>
              <a:rPr lang="ru-RU" sz="1600" dirty="0" err="1">
                <a:latin typeface="Arial (Основной текст)"/>
              </a:rPr>
              <a:t>құрады</a:t>
            </a:r>
            <a:r>
              <a:rPr lang="ru-RU" sz="1600" dirty="0">
                <a:latin typeface="Arial (Основной текст)"/>
              </a:rPr>
              <a:t>, </a:t>
            </a:r>
            <a:r>
              <a:rPr lang="ru-RU" sz="1600" dirty="0" err="1">
                <a:latin typeface="Arial (Основной текст)"/>
              </a:rPr>
              <a:t>реттеліп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көрсетілетін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қызметтер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көлемінің</a:t>
            </a:r>
            <a:r>
              <a:rPr lang="ru-RU" sz="1600" dirty="0">
                <a:latin typeface="Arial (Основной текст)"/>
              </a:rPr>
              <a:t> 30,9% - </a:t>
            </a:r>
            <a:r>
              <a:rPr lang="ru-RU" sz="1600" dirty="0" err="1">
                <a:latin typeface="Arial (Основной текст)"/>
              </a:rPr>
              <a:t>ға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артуы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тұтынушылардың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қызмет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көрсетуге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нақты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өтінімдеріне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байланысты</a:t>
            </a:r>
            <a:r>
              <a:rPr lang="ru-RU" sz="1600" dirty="0">
                <a:latin typeface="Arial (Основной текст)"/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760" y="859193"/>
            <a:ext cx="1906298" cy="42252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5246" y="4994930"/>
            <a:ext cx="9078687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err="1">
                <a:latin typeface="Arial (Основной текст)"/>
              </a:rPr>
              <a:t>Негізгі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қаржы-экономикалық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көрсеткіштер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туралы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ақпарат</a:t>
            </a:r>
            <a:endParaRPr lang="ru-RU" sz="1600" b="1" dirty="0">
              <a:latin typeface="Arial (Основной текст)"/>
            </a:endParaRPr>
          </a:p>
          <a:p>
            <a:r>
              <a:rPr lang="ru-RU" sz="1600" dirty="0" err="1" smtClean="0">
                <a:latin typeface="Arial (Основной текст)"/>
              </a:rPr>
              <a:t>Кіріс</a:t>
            </a:r>
            <a:r>
              <a:rPr lang="ru-RU" sz="1600" dirty="0" smtClean="0">
                <a:latin typeface="Arial (Основной текст)"/>
              </a:rPr>
              <a:t> – </a:t>
            </a:r>
            <a:r>
              <a:rPr lang="ru-RU" sz="2000" b="1" dirty="0">
                <a:solidFill>
                  <a:srgbClr val="EF7F1A"/>
                </a:solidFill>
                <a:latin typeface="Arial (Основной текст)"/>
              </a:rPr>
              <a:t>394,3</a:t>
            </a:r>
            <a:r>
              <a:rPr lang="ru-RU" sz="1600" dirty="0" smtClean="0">
                <a:latin typeface="Arial (Основной текст)"/>
              </a:rPr>
              <a:t> </a:t>
            </a:r>
            <a:r>
              <a:rPr lang="ru-RU" sz="1600" dirty="0" err="1" smtClean="0">
                <a:latin typeface="Arial (Основной текст)"/>
              </a:rPr>
              <a:t>мың</a:t>
            </a:r>
            <a:r>
              <a:rPr lang="ru-RU" sz="1600" dirty="0" smtClean="0">
                <a:latin typeface="Arial (Основной текст)"/>
              </a:rPr>
              <a:t> </a:t>
            </a:r>
            <a:r>
              <a:rPr lang="ru-RU" sz="1600" dirty="0" err="1" smtClean="0">
                <a:latin typeface="Arial (Основной текст)"/>
              </a:rPr>
              <a:t>теңге</a:t>
            </a:r>
            <a:r>
              <a:rPr lang="ru-RU" sz="1600" dirty="0" smtClean="0">
                <a:latin typeface="Arial (Основной текст)"/>
              </a:rPr>
              <a:t>, </a:t>
            </a:r>
          </a:p>
          <a:p>
            <a:r>
              <a:rPr lang="ru-RU" sz="1600" dirty="0" err="1" smtClean="0">
                <a:latin typeface="Arial (Основной текст)"/>
              </a:rPr>
              <a:t>Шығындар</a:t>
            </a:r>
            <a:r>
              <a:rPr lang="ru-RU" sz="1600" dirty="0" smtClean="0">
                <a:latin typeface="Arial (Основной текст)"/>
              </a:rPr>
              <a:t> – </a:t>
            </a:r>
            <a:r>
              <a:rPr lang="ru-RU" sz="2000" b="1" dirty="0">
                <a:solidFill>
                  <a:srgbClr val="EF7F1A"/>
                </a:solidFill>
                <a:latin typeface="Arial (Основной текст)"/>
              </a:rPr>
              <a:t>9 </a:t>
            </a:r>
            <a:r>
              <a:rPr lang="en-US" sz="2000" b="1" dirty="0">
                <a:solidFill>
                  <a:srgbClr val="EF7F1A"/>
                </a:solidFill>
                <a:latin typeface="Arial (Основной текст)"/>
              </a:rPr>
              <a:t>207</a:t>
            </a:r>
            <a:r>
              <a:rPr lang="ru-RU" sz="2000" b="1" dirty="0">
                <a:solidFill>
                  <a:srgbClr val="EF7F1A"/>
                </a:solidFill>
                <a:latin typeface="Arial (Основной текст)"/>
              </a:rPr>
              <a:t>,</a:t>
            </a:r>
            <a:r>
              <a:rPr lang="en-US" sz="2000" b="1" dirty="0">
                <a:solidFill>
                  <a:srgbClr val="EF7F1A"/>
                </a:solidFill>
                <a:latin typeface="Arial (Основной текст)"/>
              </a:rPr>
              <a:t>2</a:t>
            </a:r>
            <a:r>
              <a:rPr lang="ru-RU" sz="2000" b="1" dirty="0">
                <a:solidFill>
                  <a:srgbClr val="EF7F1A"/>
                </a:solidFill>
                <a:latin typeface="Arial (Основной текст)"/>
              </a:rPr>
              <a:t> </a:t>
            </a:r>
            <a:r>
              <a:rPr lang="ru-RU" sz="1600" dirty="0" err="1" smtClean="0">
                <a:latin typeface="Arial (Основной текст)"/>
              </a:rPr>
              <a:t>мың</a:t>
            </a:r>
            <a:r>
              <a:rPr lang="ru-RU" sz="1600" dirty="0" smtClean="0">
                <a:latin typeface="Arial (Основной текст)"/>
              </a:rPr>
              <a:t> </a:t>
            </a:r>
            <a:r>
              <a:rPr lang="ru-RU" sz="1600" dirty="0" err="1" smtClean="0">
                <a:latin typeface="Arial (Основной текст)"/>
              </a:rPr>
              <a:t>теңге</a:t>
            </a:r>
            <a:r>
              <a:rPr lang="ru-RU" sz="1600" dirty="0" smtClean="0">
                <a:latin typeface="Arial (Основной текст)"/>
              </a:rPr>
              <a:t>. </a:t>
            </a:r>
            <a:endParaRPr lang="ru-RU" sz="1600" dirty="0">
              <a:latin typeface="Arial (Основной текст)"/>
            </a:endParaRPr>
          </a:p>
          <a:p>
            <a:r>
              <a:rPr lang="ru-RU" sz="1600" dirty="0" err="1" smtClean="0">
                <a:latin typeface="Arial (Основной текст)"/>
              </a:rPr>
              <a:t>Залал</a:t>
            </a:r>
            <a:r>
              <a:rPr lang="ru-RU" sz="1600" dirty="0" smtClean="0">
                <a:latin typeface="Arial (Основной текст)"/>
              </a:rPr>
              <a:t> – </a:t>
            </a:r>
            <a:r>
              <a:rPr lang="en-US" sz="2000" b="1" dirty="0">
                <a:solidFill>
                  <a:srgbClr val="EF7F1A"/>
                </a:solidFill>
                <a:latin typeface="Arial (Основной текст)"/>
              </a:rPr>
              <a:t>8 812</a:t>
            </a:r>
            <a:r>
              <a:rPr lang="ru-RU" sz="2000" b="1" dirty="0">
                <a:solidFill>
                  <a:srgbClr val="EF7F1A"/>
                </a:solidFill>
                <a:latin typeface="Arial (Основной текст)"/>
              </a:rPr>
              <a:t>,9 </a:t>
            </a:r>
            <a:r>
              <a:rPr lang="ru-RU" sz="1600" dirty="0" err="1" smtClean="0">
                <a:latin typeface="Arial (Основной текст)"/>
              </a:rPr>
              <a:t>мың</a:t>
            </a:r>
            <a:r>
              <a:rPr lang="ru-RU" sz="1600" dirty="0" smtClean="0">
                <a:latin typeface="Arial (Основной текст)"/>
              </a:rPr>
              <a:t> </a:t>
            </a:r>
            <a:r>
              <a:rPr lang="ru-RU" sz="1600" dirty="0" err="1" smtClean="0">
                <a:latin typeface="Arial (Основной текст)"/>
              </a:rPr>
              <a:t>теңге</a:t>
            </a:r>
            <a:r>
              <a:rPr lang="ru-RU" sz="1600" dirty="0" smtClean="0">
                <a:latin typeface="Arial (Основной текст)"/>
              </a:rPr>
              <a:t> </a:t>
            </a:r>
            <a:endParaRPr lang="ru-RU" sz="1600" dirty="0">
              <a:latin typeface="Arial (Основной текст)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5788" y="6353175"/>
            <a:ext cx="11410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600" b="1" dirty="0">
                <a:latin typeface="Arial (Основной текст)"/>
              </a:rPr>
              <a:t>2025 </a:t>
            </a:r>
            <a:r>
              <a:rPr lang="ru-RU" sz="1600" b="1" dirty="0" err="1">
                <a:latin typeface="Arial (Основной текст)"/>
              </a:rPr>
              <a:t>жылы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көрсетілетін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қызметтердің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сапасына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тұтынушылар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тарапынан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шағымдар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жоқ</a:t>
            </a:r>
            <a:endParaRPr lang="ru-RU" sz="1600" b="1" dirty="0">
              <a:latin typeface="Arial (Основной текст)"/>
            </a:endParaRPr>
          </a:p>
        </p:txBody>
      </p:sp>
      <p:sp>
        <p:nvSpPr>
          <p:cNvPr id="20" name="Rectangle 2"/>
          <p:cNvSpPr/>
          <p:nvPr>
            <p:custDataLst>
              <p:tags r:id="rId3"/>
            </p:custDataLst>
          </p:nvPr>
        </p:nvSpPr>
        <p:spPr bwMode="auto">
          <a:xfrm>
            <a:off x="77788" y="629920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84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4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ru-RU" dirty="0"/>
              <a:t>Назар </a:t>
            </a:r>
            <a:r>
              <a:rPr lang="ru-RU" dirty="0" err="1"/>
              <a:t>аударғаныңыз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рахмет</a:t>
            </a:r>
            <a:r>
              <a:rPr lang="ru-RU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7784877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2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err="1" smtClean="0"/>
              <a:t>Жалпы</a:t>
            </a:r>
            <a:r>
              <a:rPr lang="ru-RU" dirty="0" smtClean="0"/>
              <a:t> </a:t>
            </a:r>
            <a:r>
              <a:rPr lang="ru-RU" dirty="0" err="1"/>
              <a:t>ақпарат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17499" y="3205210"/>
            <a:ext cx="5406104" cy="2989262"/>
          </a:xfrm>
        </p:spPr>
        <p:txBody>
          <a:bodyPr>
            <a:noAutofit/>
          </a:bodyPr>
          <a:lstStyle/>
          <a:p>
            <a:r>
              <a:rPr lang="ru-RU" sz="1600" dirty="0"/>
              <a:t>«Алюминий Казахстана» АҚ Электр </a:t>
            </a:r>
            <a:r>
              <a:rPr lang="ru-RU" sz="1600" dirty="0" err="1"/>
              <a:t>станциясы</a:t>
            </a:r>
            <a:r>
              <a:rPr lang="ru-RU" sz="1600" dirty="0"/>
              <a:t> 1964 </a:t>
            </a:r>
            <a:r>
              <a:rPr lang="ru-RU" sz="1600" dirty="0" err="1"/>
              <a:t>жылы</a:t>
            </a:r>
            <a:r>
              <a:rPr lang="ru-RU" sz="1600" dirty="0"/>
              <a:t> </a:t>
            </a:r>
            <a:r>
              <a:rPr lang="ru-RU" sz="1600" dirty="0" err="1"/>
              <a:t>пайдалануға</a:t>
            </a:r>
            <a:r>
              <a:rPr lang="ru-RU" sz="1600" dirty="0"/>
              <a:t> </a:t>
            </a:r>
            <a:r>
              <a:rPr lang="ru-RU" sz="1600" dirty="0" err="1"/>
              <a:t>берілді</a:t>
            </a:r>
            <a:r>
              <a:rPr lang="ru-RU" sz="1600" dirty="0"/>
              <a:t>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err="1" smtClean="0"/>
              <a:t>Белгіленген</a:t>
            </a:r>
            <a:r>
              <a:rPr lang="ru-RU" sz="1600" dirty="0" smtClean="0"/>
              <a:t> </a:t>
            </a:r>
            <a:r>
              <a:rPr lang="ru-RU" sz="1600" dirty="0" err="1"/>
              <a:t>қуаты</a:t>
            </a:r>
            <a:r>
              <a:rPr lang="ru-RU" sz="1600" dirty="0"/>
              <a:t>: </a:t>
            </a:r>
            <a:endParaRPr lang="ru-RU" sz="1600" dirty="0" smtClean="0"/>
          </a:p>
          <a:p>
            <a:r>
              <a:rPr lang="ru-RU" sz="1600" dirty="0" smtClean="0"/>
              <a:t>Электр </a:t>
            </a:r>
            <a:r>
              <a:rPr lang="ru-RU" sz="1600" dirty="0"/>
              <a:t>- 350 МВт </a:t>
            </a:r>
            <a:endParaRPr lang="ru-RU" sz="1600" dirty="0" smtClean="0"/>
          </a:p>
          <a:p>
            <a:r>
              <a:rPr lang="ru-RU" sz="1600" dirty="0" err="1" smtClean="0"/>
              <a:t>Жылу</a:t>
            </a:r>
            <a:r>
              <a:rPr lang="ru-RU" sz="1600" dirty="0" smtClean="0"/>
              <a:t> </a:t>
            </a:r>
            <a:r>
              <a:rPr lang="ru-RU" sz="1600" dirty="0"/>
              <a:t>– 1 182 Гкал / </a:t>
            </a:r>
            <a:r>
              <a:rPr lang="ru-RU" sz="1600" dirty="0" err="1"/>
              <a:t>сағ</a:t>
            </a:r>
            <a:r>
              <a:rPr lang="ru-RU" sz="1600" dirty="0"/>
              <a:t>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err="1" smtClean="0"/>
              <a:t>Реттелетін</a:t>
            </a:r>
            <a:r>
              <a:rPr lang="ru-RU" sz="1600" dirty="0" smtClean="0"/>
              <a:t> </a:t>
            </a:r>
            <a:r>
              <a:rPr lang="ru-RU" sz="1600" dirty="0" err="1"/>
              <a:t>қызметтердің</a:t>
            </a:r>
            <a:r>
              <a:rPr lang="ru-RU" sz="1600" dirty="0"/>
              <a:t> </a:t>
            </a:r>
            <a:r>
              <a:rPr lang="ru-RU" sz="1600" dirty="0" err="1"/>
              <a:t>сапасы</a:t>
            </a:r>
            <a:r>
              <a:rPr lang="ru-RU" sz="1600" dirty="0"/>
              <a:t> мен </a:t>
            </a:r>
            <a:r>
              <a:rPr lang="ru-RU" sz="1600" dirty="0" err="1"/>
              <a:t>сенімділігінің</a:t>
            </a:r>
            <a:r>
              <a:rPr lang="ru-RU" sz="1600" dirty="0"/>
              <a:t> </a:t>
            </a:r>
            <a:r>
              <a:rPr lang="ru-RU" sz="1600" dirty="0" err="1"/>
              <a:t>көрсеткіштері</a:t>
            </a:r>
            <a:r>
              <a:rPr lang="ru-RU" sz="1600" dirty="0"/>
              <a:t>, </a:t>
            </a:r>
            <a:r>
              <a:rPr lang="ru-RU" sz="1600" dirty="0" err="1"/>
              <a:t>сондай-ақ</a:t>
            </a:r>
            <a:r>
              <a:rPr lang="ru-RU" sz="1600" dirty="0"/>
              <a:t> «Алюминий Казахстана» АҚ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ru-RU" sz="1600" dirty="0" err="1"/>
              <a:t>қызмет</a:t>
            </a:r>
            <a:r>
              <a:rPr lang="ru-RU" sz="1600" dirty="0"/>
              <a:t> </a:t>
            </a:r>
            <a:r>
              <a:rPr lang="ru-RU" sz="1600" dirty="0" err="1"/>
              <a:t>тиімділігінің</a:t>
            </a:r>
            <a:r>
              <a:rPr lang="ru-RU" sz="1600" dirty="0"/>
              <a:t> </a:t>
            </a:r>
            <a:r>
              <a:rPr lang="ru-RU" sz="1600" dirty="0" err="1"/>
              <a:t>көрсеткіштері</a:t>
            </a:r>
            <a:r>
              <a:rPr lang="ru-RU" sz="1600" dirty="0"/>
              <a:t> </a:t>
            </a:r>
            <a:r>
              <a:rPr lang="ru-RU" sz="1600" dirty="0" err="1"/>
              <a:t>уәкілетті</a:t>
            </a:r>
            <a:r>
              <a:rPr lang="ru-RU" sz="1600" dirty="0"/>
              <a:t> </a:t>
            </a:r>
            <a:r>
              <a:rPr lang="ru-RU" sz="1600" dirty="0" err="1"/>
              <a:t>органмен</a:t>
            </a:r>
            <a:r>
              <a:rPr lang="ru-RU" sz="1600" dirty="0"/>
              <a:t> </a:t>
            </a:r>
            <a:r>
              <a:rPr lang="ru-RU" sz="1600" dirty="0" err="1"/>
              <a:t>белгіленбеген</a:t>
            </a:r>
            <a:endParaRPr lang="en-US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772" y="2491157"/>
            <a:ext cx="3096018" cy="3918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1959" y="1545095"/>
            <a:ext cx="2966905" cy="4156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500" y="1162360"/>
            <a:ext cx="8104606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+mn-lt"/>
              </a:rPr>
              <a:t>«Алюминий Казахстана» АҚ </a:t>
            </a:r>
            <a:r>
              <a:rPr lang="ru-RU" sz="1600" dirty="0" err="1">
                <a:latin typeface="+mn-lt"/>
              </a:rPr>
              <a:t>Қазақстанда</a:t>
            </a:r>
            <a:r>
              <a:rPr lang="ru-RU" sz="1600" dirty="0">
                <a:latin typeface="+mn-lt"/>
              </a:rPr>
              <a:t> алюминий </a:t>
            </a:r>
            <a:r>
              <a:rPr lang="ru-RU" sz="1600" dirty="0" err="1">
                <a:latin typeface="+mn-lt"/>
              </a:rPr>
              <a:t>тотығын</a:t>
            </a:r>
            <a:r>
              <a:rPr lang="ru-RU" sz="1600" dirty="0">
                <a:latin typeface="+mn-lt"/>
              </a:rPr>
              <a:t> (алюминий </a:t>
            </a:r>
            <a:r>
              <a:rPr lang="ru-RU" sz="1600" dirty="0" err="1">
                <a:latin typeface="+mn-lt"/>
              </a:rPr>
              <a:t>өндіруге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арналған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шикізат</a:t>
            </a:r>
            <a:r>
              <a:rPr lang="ru-RU" sz="1600" dirty="0">
                <a:latin typeface="+mn-lt"/>
              </a:rPr>
              <a:t>) </a:t>
            </a:r>
            <a:r>
              <a:rPr lang="ru-RU" sz="1600" dirty="0" err="1">
                <a:latin typeface="+mn-lt"/>
              </a:rPr>
              <a:t>өндіретін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жалғыз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кәсіпорын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сондай-ақ</a:t>
            </a:r>
            <a:r>
              <a:rPr lang="ru-RU" sz="1600" dirty="0">
                <a:latin typeface="+mn-lt"/>
              </a:rPr>
              <a:t> Павлодар </a:t>
            </a:r>
            <a:r>
              <a:rPr lang="ru-RU" sz="1600" dirty="0" err="1">
                <a:latin typeface="+mn-lt"/>
              </a:rPr>
              <a:t>облысының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ірі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жұмыс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берушісі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болып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табылады</a:t>
            </a:r>
            <a:r>
              <a:rPr lang="ru-RU" sz="1600" dirty="0">
                <a:latin typeface="+mn-lt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499" y="2030928"/>
            <a:ext cx="7190206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err="1">
                <a:latin typeface="+mn-lt"/>
              </a:rPr>
              <a:t>Реттелетін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қызмет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түрі</a:t>
            </a:r>
            <a:r>
              <a:rPr lang="ru-RU" sz="1600" dirty="0">
                <a:latin typeface="+mn-lt"/>
              </a:rPr>
              <a:t> - </a:t>
            </a:r>
            <a:r>
              <a:rPr lang="ru-RU" sz="1600" b="1" dirty="0" err="1">
                <a:latin typeface="+mn-lt"/>
              </a:rPr>
              <a:t>жылу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 err="1">
                <a:latin typeface="+mn-lt"/>
              </a:rPr>
              <a:t>энергиясын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 err="1">
                <a:latin typeface="+mn-lt"/>
              </a:rPr>
              <a:t>өндіру</a:t>
            </a:r>
            <a:endParaRPr lang="ru-RU" sz="16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499" y="2464064"/>
            <a:ext cx="5245903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539750"/>
            <a:r>
              <a:rPr lang="ru-RU" sz="1600" dirty="0">
                <a:latin typeface="+mn-lt"/>
              </a:rPr>
              <a:t>«Алюминий Казахстана» АҚ </a:t>
            </a:r>
            <a:r>
              <a:rPr lang="ru-RU" sz="1600" dirty="0" err="1">
                <a:latin typeface="+mn-lt"/>
              </a:rPr>
              <a:t>жылу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өндірушісі</a:t>
            </a:r>
            <a:r>
              <a:rPr lang="ru-RU" sz="1600" dirty="0">
                <a:latin typeface="+mn-lt"/>
              </a:rPr>
              <a:t> Электр </a:t>
            </a:r>
            <a:r>
              <a:rPr lang="ru-RU" sz="1600" dirty="0" err="1">
                <a:latin typeface="+mn-lt"/>
              </a:rPr>
              <a:t>станциясы</a:t>
            </a:r>
            <a:r>
              <a:rPr lang="ru-RU" sz="1600" dirty="0">
                <a:latin typeface="+mn-lt"/>
              </a:rPr>
              <a:t> филиалы </a:t>
            </a:r>
            <a:r>
              <a:rPr lang="ru-RU" sz="1600" dirty="0" err="1">
                <a:latin typeface="+mn-lt"/>
              </a:rPr>
              <a:t>болып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табылады</a:t>
            </a:r>
            <a:r>
              <a:rPr lang="ru-RU" sz="1600" dirty="0"/>
              <a:t>.</a:t>
            </a:r>
            <a:endParaRPr lang="ru-RU" sz="1600" dirty="0">
              <a:latin typeface="+mn-lt"/>
            </a:endParaRPr>
          </a:p>
        </p:txBody>
      </p:sp>
      <p:grpSp>
        <p:nvGrpSpPr>
          <p:cNvPr id="13" name="Group 488"/>
          <p:cNvGrpSpPr/>
          <p:nvPr/>
        </p:nvGrpSpPr>
        <p:grpSpPr>
          <a:xfrm>
            <a:off x="440472" y="2358534"/>
            <a:ext cx="371475" cy="371475"/>
            <a:chOff x="-2103438" y="3878264"/>
            <a:chExt cx="371475" cy="371475"/>
          </a:xfrm>
        </p:grpSpPr>
        <p:sp>
          <p:nvSpPr>
            <p:cNvPr id="14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6027291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2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2025 </a:t>
            </a:r>
            <a:r>
              <a:rPr lang="ru-RU" dirty="0" err="1" smtClean="0"/>
              <a:t>жылға</a:t>
            </a:r>
            <a:r>
              <a:rPr lang="ru-RU" dirty="0" smtClean="0"/>
              <a:t> </a:t>
            </a:r>
            <a:r>
              <a:rPr lang="ru-RU" dirty="0" err="1" smtClean="0"/>
              <a:t>бекітілген</a:t>
            </a:r>
            <a:r>
              <a:rPr lang="ru-RU" dirty="0" smtClean="0"/>
              <a:t> </a:t>
            </a:r>
            <a:r>
              <a:rPr lang="ru-RU" dirty="0" err="1" smtClean="0"/>
              <a:t>инвестициялық</a:t>
            </a:r>
            <a:r>
              <a:rPr lang="ru-RU" dirty="0" smtClean="0"/>
              <a:t> </a:t>
            </a:r>
            <a:r>
              <a:rPr lang="ru-RU" dirty="0" err="1" smtClean="0"/>
              <a:t>бағдарламаның</a:t>
            </a:r>
            <a:r>
              <a:rPr lang="ru-RU" dirty="0" smtClean="0"/>
              <a:t> </a:t>
            </a:r>
            <a:r>
              <a:rPr lang="ru-RU" dirty="0" err="1" smtClean="0"/>
              <a:t>орындалуы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ақпарат</a:t>
            </a:r>
            <a:endParaRPr lang="en-US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266856"/>
              </p:ext>
            </p:extLst>
          </p:nvPr>
        </p:nvGraphicFramePr>
        <p:xfrm>
          <a:off x="104435" y="1525715"/>
          <a:ext cx="6376264" cy="338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46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77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9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15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58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00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358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0961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  <a:latin typeface="+mn-lt"/>
                        </a:rPr>
                        <a:t>Р.с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.№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dirty="0" err="1" smtClean="0">
                          <a:effectLst/>
                        </a:rPr>
                        <a:t>Реттеліп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көрсетілетін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қызметтерді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ұсынудың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жоспарлы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және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нақты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көлемі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туралы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ақпарат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Пайда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мен 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залал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туралы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есеп</a:t>
                      </a:r>
                      <a:endParaRPr lang="ru-RU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Реттелетін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қызметтердің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атауы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көрсетілетін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аумақ</a:t>
                      </a:r>
                      <a:endParaRPr lang="ru-RU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Іс-шаралардың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атауы</a:t>
                      </a:r>
                      <a:endParaRPr lang="ru-RU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Өлшем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бірлігі</a:t>
                      </a:r>
                      <a:endParaRPr lang="ru-RU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Табиғи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көрсеткіштердегі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саны</a:t>
                      </a:r>
                      <a:endParaRPr lang="ru-RU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шеңберінде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көрсету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кезеңі</a:t>
                      </a:r>
                      <a:endParaRPr lang="ru-RU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  <a:latin typeface="+mn-lt"/>
                        </a:rPr>
                        <a:t>жоспар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факт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9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073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dirty="0" err="1" smtClean="0">
                          <a:effectLst/>
                        </a:rPr>
                        <a:t>Жылу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энергиясын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өндіру</a:t>
                      </a:r>
                      <a:r>
                        <a:rPr lang="ru-RU" sz="1000" dirty="0" smtClean="0">
                          <a:effectLst/>
                        </a:rPr>
                        <a:t>, Павлодар қ.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 smtClean="0">
                          <a:effectLst/>
                        </a:rPr>
                        <a:t>№1 ст. </a:t>
                      </a:r>
                      <a:r>
                        <a:rPr lang="ru-RU" sz="1000" dirty="0" err="1" smtClean="0">
                          <a:effectLst/>
                        </a:rPr>
                        <a:t>қазандық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агрегатын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күрделі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жөндеу</a:t>
                      </a:r>
                      <a:r>
                        <a:rPr lang="ru-RU" sz="1000" dirty="0" smtClean="0">
                          <a:effectLst/>
                        </a:rPr>
                        <a:t> (№1 ст. </a:t>
                      </a:r>
                      <a:r>
                        <a:rPr lang="ru-RU" sz="1000" dirty="0" err="1" smtClean="0">
                          <a:effectLst/>
                        </a:rPr>
                        <a:t>қазандықтың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бу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қыздырғышын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және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қыздыру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бетін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күрделі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жөндеу</a:t>
                      </a:r>
                      <a:r>
                        <a:rPr lang="ru-RU" sz="1000" dirty="0" smtClean="0">
                          <a:effectLst/>
                        </a:rPr>
                        <a:t>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2025 </a:t>
                      </a:r>
                      <a:r>
                        <a:rPr lang="ru-RU" sz="1000" u="none" strike="noStrike" dirty="0" err="1" smtClean="0">
                          <a:effectLst/>
                          <a:latin typeface="+mn-lt"/>
                        </a:rPr>
                        <a:t>жыл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-1 480 202</a:t>
                      </a:r>
                    </a:p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+mn-lt"/>
                        </a:rPr>
                        <a:t>мың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+mn-lt"/>
                        </a:rPr>
                        <a:t>теңге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5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 err="1" smtClean="0">
                          <a:effectLst/>
                        </a:rPr>
                        <a:t>Көрсетілген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реттеліп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көрсетілетін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қызметтердің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көлемі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+mn-lt"/>
                        </a:rPr>
                        <a:t>мың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Гкал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1 341,94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1 354,36</a:t>
                      </a: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932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  <a:latin typeface="+mn-lt"/>
                        </a:rPr>
                        <a:t>Жиыны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730900"/>
              </p:ext>
            </p:extLst>
          </p:nvPr>
        </p:nvGraphicFramePr>
        <p:xfrm>
          <a:off x="6480699" y="1525714"/>
          <a:ext cx="5683569" cy="338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5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12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85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46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02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71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0266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dirty="0" err="1" smtClean="0">
                          <a:effectLst/>
                        </a:rPr>
                        <a:t>Инвестициялық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бағдарламаның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сомасы</a:t>
                      </a:r>
                      <a:r>
                        <a:rPr lang="ru-RU" sz="800" b="1" dirty="0" smtClean="0">
                          <a:effectLst/>
                        </a:rPr>
                        <a:t>, </a:t>
                      </a:r>
                      <a:r>
                        <a:rPr lang="ru-RU" sz="800" b="1" dirty="0" err="1" smtClean="0">
                          <a:effectLst/>
                        </a:rPr>
                        <a:t>мың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теңге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dirty="0" err="1" smtClean="0">
                          <a:effectLst/>
                        </a:rPr>
                        <a:t>Инвестициялық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бағдарламаны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қаржыландырудың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нақты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шарттары</a:t>
                      </a:r>
                      <a:r>
                        <a:rPr lang="ru-RU" sz="800" b="1" dirty="0" smtClean="0">
                          <a:effectLst/>
                        </a:rPr>
                        <a:t> мен </a:t>
                      </a:r>
                      <a:r>
                        <a:rPr lang="ru-RU" sz="800" b="1" dirty="0" err="1" smtClean="0">
                          <a:effectLst/>
                        </a:rPr>
                        <a:t>мөлшері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туралы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ақпарат</a:t>
                      </a:r>
                      <a:r>
                        <a:rPr lang="ru-RU" sz="800" b="1" dirty="0" smtClean="0">
                          <a:effectLst/>
                        </a:rPr>
                        <a:t>, </a:t>
                      </a:r>
                      <a:r>
                        <a:rPr lang="ru-RU" sz="800" b="1" dirty="0" err="1" smtClean="0">
                          <a:effectLst/>
                        </a:rPr>
                        <a:t>мың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теңге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4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  <a:latin typeface="+mn-lt"/>
                        </a:rPr>
                        <a:t>Жоспар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Факт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  <a:latin typeface="+mn-lt"/>
                        </a:rPr>
                        <a:t>ауытқу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  <a:latin typeface="+mn-lt"/>
                        </a:rPr>
                        <a:t>Ауытқу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u="none" strike="noStrike" dirty="0" err="1" smtClean="0">
                          <a:effectLst/>
                          <a:latin typeface="+mn-lt"/>
                        </a:rPr>
                        <a:t>себептері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меншікті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қаражат</a:t>
                      </a:r>
                      <a:endParaRPr lang="ru-RU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Қарыз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қаражаты</a:t>
                      </a:r>
                      <a:endParaRPr lang="ru-RU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 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қаражаты</a:t>
                      </a:r>
                      <a:endParaRPr lang="ru-RU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Амортизация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  <a:latin typeface="+mn-lt"/>
                        </a:rPr>
                        <a:t>Пайда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11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13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14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+mn-lt"/>
                        </a:rPr>
                        <a:t>15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16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24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238 118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301 052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62 934</a:t>
                      </a:r>
                      <a:endParaRPr lang="ru-RU" sz="1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 err="1" smtClean="0">
                          <a:effectLst/>
                        </a:rPr>
                        <a:t>Күрделі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жөндеу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бойынша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жұмыстардың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көлемін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нақтылауға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байланысты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+mn-lt"/>
                        </a:rPr>
                        <a:t>116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  <a:latin typeface="+mn-lt"/>
                        </a:rPr>
                        <a:t>184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238 118</a:t>
                      </a: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en-US" sz="10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301 052</a:t>
                      </a: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en-US" sz="10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62 934</a:t>
                      </a: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116</a:t>
                      </a:r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3212" y="6418981"/>
            <a:ext cx="69195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+mn-lt"/>
              </a:rPr>
              <a:t>* </a:t>
            </a:r>
            <a:r>
              <a:rPr lang="ru-RU" sz="1000" dirty="0" err="1"/>
              <a:t>Бекітілген</a:t>
            </a:r>
            <a:r>
              <a:rPr lang="ru-RU" sz="1000" dirty="0"/>
              <a:t> </a:t>
            </a:r>
            <a:r>
              <a:rPr lang="ru-RU" sz="1000" dirty="0" err="1"/>
              <a:t>тарифтік</a:t>
            </a:r>
            <a:r>
              <a:rPr lang="ru-RU" sz="1000" dirty="0"/>
              <a:t> </a:t>
            </a:r>
            <a:r>
              <a:rPr lang="ru-RU" sz="1000" dirty="0" err="1"/>
              <a:t>сметада</a:t>
            </a:r>
            <a:r>
              <a:rPr lang="ru-RU" sz="1000" dirty="0"/>
              <a:t> </a:t>
            </a:r>
            <a:r>
              <a:rPr lang="ru-RU" sz="1000" dirty="0" err="1"/>
              <a:t>көзделген</a:t>
            </a:r>
            <a:endParaRPr lang="ru-RU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2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5295628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9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2025 </a:t>
            </a:r>
            <a:r>
              <a:rPr lang="ru-RU" dirty="0" err="1"/>
              <a:t>жылға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инвестициялық</a:t>
            </a:r>
            <a:r>
              <a:rPr lang="ru-RU" dirty="0"/>
              <a:t> </a:t>
            </a:r>
            <a:r>
              <a:rPr lang="ru-RU" dirty="0" err="1"/>
              <a:t>бағдарламаның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(</a:t>
            </a:r>
            <a:r>
              <a:rPr lang="ru-RU" dirty="0" err="1"/>
              <a:t>жалғасы</a:t>
            </a:r>
            <a:r>
              <a:rPr lang="ru-RU" dirty="0"/>
              <a:t>)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570946"/>
              </p:ext>
            </p:extLst>
          </p:nvPr>
        </p:nvGraphicFramePr>
        <p:xfrm>
          <a:off x="317499" y="1427662"/>
          <a:ext cx="11600762" cy="43880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47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02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17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73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62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94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4453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46083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74011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317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dirty="0" err="1" smtClean="0">
                          <a:effectLst/>
                        </a:rPr>
                        <a:t>Іс-шаралардың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атауы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dirty="0" err="1" smtClean="0">
                          <a:effectLst/>
                        </a:rPr>
                        <a:t>Инвестициялық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бағдарламаны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орындаудың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нақты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көрсеткіштерін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инвестициялық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бағдарламада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бекітілген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көрсеткіштермен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салыстыру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туралы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ақпарат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dirty="0" err="1" smtClean="0">
                          <a:effectLst/>
                        </a:rPr>
                        <a:t>Бекітілген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инвестициялық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бағдарламада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қол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жеткізілген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нақты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көрсеткіштердің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көрсеткіштерден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ауытқу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себептерін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түсіндіру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dirty="0" err="1" smtClean="0">
                          <a:effectLst/>
                        </a:rPr>
                        <a:t>Көрсетілетін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реттеліп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көрсетілетін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қызметтердің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сапасы</a:t>
                      </a:r>
                      <a:r>
                        <a:rPr lang="ru-RU" sz="900" dirty="0" smtClean="0">
                          <a:effectLst/>
                        </a:rPr>
                        <a:t> мен </a:t>
                      </a:r>
                      <a:r>
                        <a:rPr lang="ru-RU" sz="900" dirty="0" err="1" smtClean="0">
                          <a:effectLst/>
                        </a:rPr>
                        <a:t>сенімділігін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және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қызметтің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тиімділігін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арттыруды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бағалау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4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dirty="0" err="1" smtClean="0">
                          <a:effectLst/>
                        </a:rPr>
                        <a:t>Бекітілген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инвестициялық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бағдарламаға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байланысты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іске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асыру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жылдары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бойынша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өндірістік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көрсеткіштерді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жақсарту</a:t>
                      </a:r>
                      <a:r>
                        <a:rPr lang="ru-RU" sz="900" dirty="0" smtClean="0">
                          <a:effectLst/>
                        </a:rPr>
                        <a:t>, % </a:t>
                      </a:r>
                      <a:endParaRPr lang="ru-RU" sz="9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dirty="0" err="1" smtClean="0">
                          <a:effectLst/>
                        </a:rPr>
                        <a:t>Бекітілген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инвестициялық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бағдарламаға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байланысты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іске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асыру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жылдары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бойынша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негізгі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қорлардың</a:t>
                      </a:r>
                      <a:r>
                        <a:rPr lang="ru-RU" sz="900" dirty="0" smtClean="0">
                          <a:effectLst/>
                        </a:rPr>
                        <a:t> (</a:t>
                      </a:r>
                      <a:r>
                        <a:rPr lang="ru-RU" sz="900" dirty="0" err="1" smtClean="0">
                          <a:effectLst/>
                        </a:rPr>
                        <a:t>активтердің</a:t>
                      </a:r>
                      <a:r>
                        <a:rPr lang="ru-RU" sz="900" dirty="0" smtClean="0">
                          <a:effectLst/>
                        </a:rPr>
                        <a:t>) </a:t>
                      </a:r>
                      <a:r>
                        <a:rPr lang="ru-RU" sz="900" dirty="0" err="1" smtClean="0">
                          <a:effectLst/>
                        </a:rPr>
                        <a:t>тозуын</a:t>
                      </a:r>
                      <a:r>
                        <a:rPr lang="ru-RU" sz="900" dirty="0" smtClean="0">
                          <a:effectLst/>
                        </a:rPr>
                        <a:t> (</a:t>
                      </a:r>
                      <a:r>
                        <a:rPr lang="ru-RU" sz="900" dirty="0" err="1" smtClean="0">
                          <a:effectLst/>
                        </a:rPr>
                        <a:t>физикалық</a:t>
                      </a:r>
                      <a:r>
                        <a:rPr lang="ru-RU" sz="900" dirty="0" smtClean="0">
                          <a:effectLst/>
                        </a:rPr>
                        <a:t>) </a:t>
                      </a:r>
                      <a:r>
                        <a:rPr lang="ru-RU" sz="900" dirty="0" err="1" smtClean="0">
                          <a:effectLst/>
                        </a:rPr>
                        <a:t>төмендету</a:t>
                      </a:r>
                      <a:r>
                        <a:rPr lang="ru-RU" sz="900" dirty="0" smtClean="0">
                          <a:effectLst/>
                        </a:rPr>
                        <a:t>, %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dirty="0" err="1" smtClean="0">
                          <a:effectLst/>
                        </a:rPr>
                        <a:t>Бекітілген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инвестициялық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бағдарламаға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байланысты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іске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асыру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жылдары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бойынша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шығындарды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азайту</a:t>
                      </a:r>
                      <a:r>
                        <a:rPr lang="ru-RU" sz="900" dirty="0" smtClean="0">
                          <a:effectLst/>
                        </a:rPr>
                        <a:t>, %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dirty="0" err="1" smtClean="0">
                          <a:effectLst/>
                        </a:rPr>
                        <a:t>Бекітілген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инвестициялық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бағдарламаға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байланысты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іске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асыру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жылдары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бойынша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апаттылықты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төмендету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effectLst/>
                        </a:rPr>
                        <a:t>өткен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жылдың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фактісі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effectLst/>
                        </a:rPr>
                        <a:t>ағымдағы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жылдың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фактісі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effectLst/>
                        </a:rPr>
                        <a:t>өткен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жылдың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фактісі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effectLst/>
                        </a:rPr>
                        <a:t>ағымдағы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жылдың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фактісі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жоспар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effectLst/>
                        </a:rPr>
                        <a:t>өткен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жылдың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фактісі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effectLst/>
                        </a:rPr>
                        <a:t>ағымдағы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жылдың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фактісі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26</a:t>
                      </a:r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57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 smtClean="0">
                          <a:effectLst/>
                        </a:rPr>
                        <a:t>№1 ст. </a:t>
                      </a:r>
                      <a:r>
                        <a:rPr lang="ru-RU" sz="1000" dirty="0" err="1" smtClean="0">
                          <a:effectLst/>
                        </a:rPr>
                        <a:t>қазандық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агрегатын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күрделі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жөндеу</a:t>
                      </a:r>
                      <a:r>
                        <a:rPr lang="ru-RU" sz="1000" dirty="0" smtClean="0">
                          <a:effectLst/>
                        </a:rPr>
                        <a:t> (№1 ст. </a:t>
                      </a:r>
                      <a:r>
                        <a:rPr lang="ru-RU" sz="1000" dirty="0" err="1" smtClean="0">
                          <a:effectLst/>
                        </a:rPr>
                        <a:t>қазандықтың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бу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қыздырғышын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және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қыздыру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бетін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күрделі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жөндеу</a:t>
                      </a:r>
                      <a:r>
                        <a:rPr lang="ru-RU" sz="1000" dirty="0" smtClean="0">
                          <a:effectLst/>
                        </a:rPr>
                        <a:t>)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8,06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 err="1" smtClean="0">
                          <a:effectLst/>
                        </a:rPr>
                        <a:t>Ауытқулар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жоқ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 err="1" smtClean="0">
                          <a:effectLst/>
                        </a:rPr>
                        <a:t>инвестициялық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бағдарламаның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орындалуы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жабдықтың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сенімділігін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арттыруды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қамтамасыз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етті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4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6294689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3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2025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тарифтік</a:t>
            </a:r>
            <a:r>
              <a:rPr lang="ru-RU" dirty="0"/>
              <a:t> </a:t>
            </a:r>
            <a:r>
              <a:rPr lang="ru-RU" dirty="0" err="1"/>
              <a:t>сметаның</a:t>
            </a:r>
            <a:r>
              <a:rPr lang="ru-RU" dirty="0"/>
              <a:t> </a:t>
            </a:r>
            <a:r>
              <a:rPr lang="ru-RU" dirty="0" err="1"/>
              <a:t>бап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966580"/>
              </p:ext>
            </p:extLst>
          </p:nvPr>
        </p:nvGraphicFramePr>
        <p:xfrm>
          <a:off x="200297" y="852896"/>
          <a:ext cx="11730388" cy="6154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5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7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0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52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63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572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effectLst/>
                        </a:rPr>
                        <a:t>Р.с</a:t>
                      </a:r>
                      <a:r>
                        <a:rPr lang="ru-RU" sz="900" b="1" u="none" strike="noStrike" dirty="0" smtClean="0">
                          <a:effectLst/>
                        </a:rPr>
                        <a:t>.№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 err="1" smtClean="0">
                          <a:effectLst/>
                        </a:rPr>
                        <a:t>Тарифтік</a:t>
                      </a:r>
                      <a:r>
                        <a:rPr lang="ru-RU" sz="900" b="1" dirty="0" smtClean="0">
                          <a:effectLst/>
                        </a:rPr>
                        <a:t> смета </a:t>
                      </a:r>
                      <a:r>
                        <a:rPr lang="ru-RU" sz="900" b="1" dirty="0" err="1" smtClean="0">
                          <a:effectLst/>
                        </a:rPr>
                        <a:t>көрсеткіштерінің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атауы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effectLst/>
                        </a:rPr>
                        <a:t>Өлшем</a:t>
                      </a:r>
                      <a:r>
                        <a:rPr lang="ru-RU" sz="900" b="1" u="none" strike="noStrike" dirty="0" smtClean="0">
                          <a:effectLst/>
                        </a:rPr>
                        <a:t> </a:t>
                      </a:r>
                      <a:r>
                        <a:rPr lang="ru-RU" sz="900" b="1" u="none" strike="noStrike" dirty="0" err="1" smtClean="0">
                          <a:effectLst/>
                        </a:rPr>
                        <a:t>бірлігі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 err="1" smtClean="0">
                          <a:effectLst/>
                        </a:rPr>
                        <a:t>Бекітілген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тарифтік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сметада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көзделген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 err="1" smtClean="0">
                          <a:effectLst/>
                        </a:rPr>
                        <a:t>Тарифтік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сметаның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нақты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қалыптасқан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көрсеткіштері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 err="1" smtClean="0">
                          <a:effectLst/>
                        </a:rPr>
                        <a:t>Ауытқу</a:t>
                      </a:r>
                      <a:r>
                        <a:rPr lang="ru-RU" sz="900" b="1" dirty="0" smtClean="0">
                          <a:effectLst/>
                        </a:rPr>
                        <a:t>, 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effectLst/>
                        </a:rPr>
                        <a:t>Ауытқу</a:t>
                      </a:r>
                      <a:r>
                        <a:rPr lang="ru-RU" sz="900" b="1" u="none" strike="noStrike" dirty="0" smtClean="0">
                          <a:effectLst/>
                        </a:rPr>
                        <a:t> </a:t>
                      </a:r>
                      <a:r>
                        <a:rPr lang="ru-RU" sz="900" b="1" u="none" strike="noStrike" dirty="0" err="1" smtClean="0">
                          <a:effectLst/>
                        </a:rPr>
                        <a:t>себептері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4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dirty="0" err="1" smtClean="0">
                          <a:effectLst/>
                        </a:rPr>
                        <a:t>Тауарларды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</a:rPr>
                        <a:t>өндіруге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</a:rPr>
                        <a:t>және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</a:rPr>
                        <a:t>қызмет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</a:rPr>
                        <a:t>көрсетуге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</a:rPr>
                        <a:t>арналған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</a:rPr>
                        <a:t>шығындар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 smtClean="0">
                          <a:effectLst/>
                        </a:rPr>
                        <a:t>мың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теңге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1 803 929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3 406 966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оның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ішінде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1.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dirty="0" err="1" smtClean="0">
                          <a:effectLst/>
                        </a:rPr>
                        <a:t>Материалдық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</a:rPr>
                        <a:t>шығындар</a:t>
                      </a:r>
                      <a:r>
                        <a:rPr lang="ru-RU" sz="1200" b="1" dirty="0" smtClean="0">
                          <a:effectLst/>
                        </a:rPr>
                        <a:t>, </a:t>
                      </a:r>
                      <a:r>
                        <a:rPr lang="ru-RU" sz="1200" b="1" dirty="0" err="1" smtClean="0">
                          <a:effectLst/>
                        </a:rPr>
                        <a:t>барлығы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 smtClean="0">
                          <a:effectLst/>
                        </a:rPr>
                        <a:t>мың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теңге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1 327 057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1 939 131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7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оның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ішінде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9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  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шикізат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,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материалдар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88 011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194 562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121,1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Павлодар-Су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арнасы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қызметтеріне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тарифтің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өсуі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7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1.2.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  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технологиялық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мақсаттарға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арналған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отын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1 232 771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1 716 282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49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1.2.1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көмір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1 182 542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1 606 759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 err="1" smtClean="0">
                          <a:effectLst/>
                        </a:rPr>
                        <a:t>көрсетілетін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қызметтер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көлемінің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өсуі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 err="1" smtClean="0">
                          <a:effectLst/>
                        </a:rPr>
                        <a:t>тарифтік</a:t>
                      </a:r>
                      <a:r>
                        <a:rPr lang="ru-RU" sz="1100" dirty="0" smtClean="0">
                          <a:effectLst/>
                        </a:rPr>
                        <a:t> смета </a:t>
                      </a:r>
                      <a:r>
                        <a:rPr lang="ru-RU" sz="1100" dirty="0" err="1" smtClean="0">
                          <a:effectLst/>
                        </a:rPr>
                        <a:t>бекітілген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сәттен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бастап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көмір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тасымалдауға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арналған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құнның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өзгеруі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24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1.2.2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мазут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50 229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109 523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118,0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 smtClean="0">
                          <a:effectLst/>
                        </a:rPr>
                        <a:t>№1 </a:t>
                      </a:r>
                      <a:r>
                        <a:rPr lang="ru-RU" sz="1100" dirty="0" err="1" smtClean="0">
                          <a:effectLst/>
                        </a:rPr>
                        <a:t>қазандық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жүйелері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шаңының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қанағаттанарлықсыз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техникалық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жай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күйіне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байланысты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шығынның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өсуі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49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   энергия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6 275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28 287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350,8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 err="1" smtClean="0">
                          <a:effectLst/>
                        </a:rPr>
                        <a:t>Экономикалық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қажеттіліктер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үшін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жылу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және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электр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энергиясының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көлемі</a:t>
                      </a:r>
                      <a:r>
                        <a:rPr lang="ru-RU" sz="1100" dirty="0" smtClean="0">
                          <a:effectLst/>
                        </a:rPr>
                        <a:t> мен </a:t>
                      </a:r>
                      <a:r>
                        <a:rPr lang="ru-RU" sz="1100" dirty="0" err="1" smtClean="0">
                          <a:effectLst/>
                        </a:rPr>
                        <a:t>өзіндік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құнының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өсуі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7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2.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 smtClean="0">
                          <a:effectLst/>
                          <a:latin typeface="Arial (Основной текст)"/>
                        </a:rPr>
                        <a:t>Еңбекақы</a:t>
                      </a:r>
                      <a:r>
                        <a:rPr lang="ru-RU" sz="1200" b="1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  <a:latin typeface="Arial (Основной текст)"/>
                        </a:rPr>
                        <a:t>төлеуге</a:t>
                      </a:r>
                      <a:r>
                        <a:rPr lang="ru-RU" sz="1200" b="1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  <a:latin typeface="Arial (Основной текст)"/>
                        </a:rPr>
                        <a:t>арналған</a:t>
                      </a:r>
                      <a:r>
                        <a:rPr lang="ru-RU" sz="1200" b="1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  <a:latin typeface="Arial (Основной текст)"/>
                        </a:rPr>
                        <a:t>шығыстар</a:t>
                      </a:r>
                      <a:r>
                        <a:rPr lang="ru-RU" sz="1200" b="1" u="none" strike="noStrike" dirty="0" smtClean="0">
                          <a:effectLst/>
                          <a:latin typeface="Arial (Основной текст)"/>
                        </a:rPr>
                        <a:t>, </a:t>
                      </a:r>
                      <a:r>
                        <a:rPr lang="ru-RU" sz="1200" b="1" u="none" strike="noStrike" dirty="0" err="1" smtClean="0">
                          <a:effectLst/>
                          <a:latin typeface="Arial (Основной текст)"/>
                        </a:rPr>
                        <a:t>барлығы</a:t>
                      </a:r>
                      <a:r>
                        <a:rPr lang="ru-RU" sz="1200" b="1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 smtClean="0">
                          <a:effectLst/>
                        </a:rPr>
                        <a:t>мың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теңге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116 708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218 709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7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оның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ішінде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::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49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  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Өндірістік</a:t>
                      </a:r>
                      <a:r>
                        <a:rPr lang="ru-RU" sz="1200" u="none" strike="noStrike" baseline="0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baseline="0" dirty="0" err="1" smtClean="0">
                          <a:effectLst/>
                          <a:latin typeface="Arial (Основной текст)"/>
                        </a:rPr>
                        <a:t>персоналдын</a:t>
                      </a:r>
                      <a:r>
                        <a:rPr lang="ru-RU" sz="1200" u="none" strike="noStrike" baseline="0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baseline="0" dirty="0" err="1" smtClean="0">
                          <a:effectLst/>
                          <a:latin typeface="Arial (Основной текст)"/>
                        </a:rPr>
                        <a:t>жалақасы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101 185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188 104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1100" dirty="0" err="1" smtClean="0">
                          <a:effectLst/>
                        </a:rPr>
                        <a:t>жалақының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өсуіне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байланысты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шығындардың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өсуі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49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  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әлеуметтік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салық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5 241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10 583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49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  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әлеуметтік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аударымдар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3 187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7 206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126,1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49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  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медициналық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сақтандыру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3 036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5 067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49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2.5.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   </a:t>
                      </a:r>
                      <a:r>
                        <a:rPr lang="ru-RU" sz="1148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МКЗЖ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2 559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4 174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7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2.6.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 (Основной текст)"/>
                        </a:rPr>
                        <a:t>   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ЖМЗЖ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3 575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949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3.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 smtClean="0">
                          <a:effectLst/>
                          <a:latin typeface="Arial (Основной текст)"/>
                        </a:rPr>
                        <a:t>Амортизациялық</a:t>
                      </a:r>
                      <a:r>
                        <a:rPr lang="ru-RU" sz="1200" b="1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 smtClean="0">
                          <a:effectLst/>
                        </a:rPr>
                        <a:t>мың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теңге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116 184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568 157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389,0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 err="1" smtClean="0">
                          <a:effectLst/>
                        </a:rPr>
                        <a:t>Объектілерді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пайдалануға</a:t>
                      </a:r>
                      <a:r>
                        <a:rPr lang="ru-RU" sz="1100" dirty="0" smtClean="0">
                          <a:effectLst/>
                        </a:rPr>
                        <a:t> беру </a:t>
                      </a:r>
                      <a:r>
                        <a:rPr lang="ru-RU" sz="1100" dirty="0" err="1" smtClean="0">
                          <a:effectLst/>
                        </a:rPr>
                        <a:t>кестесін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өзгерту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8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7402725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5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2025 </a:t>
            </a:r>
            <a:r>
              <a:rPr lang="ru-RU" dirty="0" err="1" smtClean="0"/>
              <a:t>жылдың</a:t>
            </a:r>
            <a:r>
              <a:rPr lang="ru-RU" dirty="0" smtClean="0"/>
              <a:t> </a:t>
            </a:r>
            <a:r>
              <a:rPr lang="ru-RU" dirty="0" err="1" smtClean="0"/>
              <a:t>қорытындысы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бекітілген</a:t>
            </a:r>
            <a:r>
              <a:rPr lang="ru-RU" dirty="0" smtClean="0"/>
              <a:t> </a:t>
            </a:r>
            <a:r>
              <a:rPr lang="ru-RU" dirty="0" err="1" smtClean="0"/>
              <a:t>тарифтік</a:t>
            </a:r>
            <a:r>
              <a:rPr lang="ru-RU" dirty="0" smtClean="0"/>
              <a:t> </a:t>
            </a:r>
            <a:r>
              <a:rPr lang="ru-RU" dirty="0" err="1" smtClean="0"/>
              <a:t>сметаның</a:t>
            </a:r>
            <a:r>
              <a:rPr lang="ru-RU" dirty="0" smtClean="0"/>
              <a:t> </a:t>
            </a:r>
            <a:r>
              <a:rPr lang="ru-RU" dirty="0" err="1" smtClean="0"/>
              <a:t>бап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орындалуы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ақпарат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12547"/>
              </p:ext>
            </p:extLst>
          </p:nvPr>
        </p:nvGraphicFramePr>
        <p:xfrm>
          <a:off x="451368" y="1089888"/>
          <a:ext cx="11211725" cy="5274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1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13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85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3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73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043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30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effectLst/>
                          <a:latin typeface="+mn-lt"/>
                        </a:rPr>
                        <a:t>Р.с</a:t>
                      </a:r>
                      <a:r>
                        <a:rPr lang="ru-RU" sz="900" b="1" u="none" strike="noStrike" dirty="0" smtClean="0">
                          <a:effectLst/>
                          <a:latin typeface="+mn-lt"/>
                        </a:rPr>
                        <a:t>.№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 err="1" smtClean="0">
                          <a:effectLst/>
                        </a:rPr>
                        <a:t>Тарифтік</a:t>
                      </a:r>
                      <a:r>
                        <a:rPr lang="ru-RU" sz="900" b="1" dirty="0" smtClean="0">
                          <a:effectLst/>
                        </a:rPr>
                        <a:t> смета </a:t>
                      </a:r>
                      <a:r>
                        <a:rPr lang="ru-RU" sz="900" b="1" dirty="0" err="1" smtClean="0">
                          <a:effectLst/>
                        </a:rPr>
                        <a:t>көрсеткіштерінің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атауы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effectLst/>
                          <a:latin typeface="+mn-lt"/>
                        </a:rPr>
                        <a:t>Өлшем</a:t>
                      </a:r>
                      <a:r>
                        <a:rPr lang="ru-RU" sz="900" b="1" u="none" strike="noStrike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u="none" strike="noStrike" dirty="0" err="1" smtClean="0">
                          <a:effectLst/>
                          <a:latin typeface="+mn-lt"/>
                        </a:rPr>
                        <a:t>бірлігі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 err="1" smtClean="0">
                          <a:effectLst/>
                        </a:rPr>
                        <a:t>Бекітілген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тарифтік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сметада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көзделген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 err="1" smtClean="0">
                          <a:effectLst/>
                        </a:rPr>
                        <a:t>Тарифтік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сметаның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нақты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қалыптасқан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көрсеткіштері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effectLst/>
                          <a:latin typeface="+mn-lt"/>
                        </a:rPr>
                        <a:t>Ауытқу</a:t>
                      </a:r>
                      <a:r>
                        <a:rPr lang="ru-RU" sz="900" b="1" u="none" strike="noStrike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effectLst/>
                          <a:latin typeface="+mn-lt"/>
                        </a:rPr>
                        <a:t>Ауытқу</a:t>
                      </a:r>
                      <a:r>
                        <a:rPr lang="ru-RU" sz="9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u="none" strike="noStrike" dirty="0" err="1" smtClean="0">
                          <a:effectLst/>
                          <a:latin typeface="+mn-lt"/>
                        </a:rPr>
                        <a:t>себептері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6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4.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err="1" smtClean="0">
                          <a:effectLst/>
                        </a:rPr>
                        <a:t>Жөндеу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</a:rPr>
                        <a:t>барлығы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 smtClean="0">
                          <a:effectLst/>
                          <a:latin typeface="+mn-lt"/>
                        </a:rPr>
                        <a:t>мың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  <a:latin typeface="+mn-lt"/>
                        </a:rPr>
                        <a:t>теңге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199 861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480 789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7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оның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ішінде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::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936">
                <a:tc>
                  <a:txBody>
                    <a:bodyPr/>
                    <a:lstStyle/>
                    <a:p>
                      <a:pPr marL="0" marR="0" indent="0" algn="ctr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4.1.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</a:rPr>
                        <a:t>Негізгі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құралдар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құнының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өсуіне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әкелмейтін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күрделі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жөндеу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199 861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480 789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effectLst/>
                        </a:rPr>
                        <a:t>Жабдықтың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техникалық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жай-күйіне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сәйкес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жөндеу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кестелерін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өзгерту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8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5.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dirty="0" err="1" smtClean="0">
                          <a:effectLst/>
                        </a:rPr>
                        <a:t>Өндірістік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</a:rPr>
                        <a:t>сипаттағы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</a:rPr>
                        <a:t>бөгде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</a:rPr>
                        <a:t>ұйымдардың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</a:rPr>
                        <a:t>қызметтері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 smtClean="0">
                          <a:effectLst/>
                          <a:latin typeface="+mn-lt"/>
                        </a:rPr>
                        <a:t>мың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  <a:latin typeface="+mn-lt"/>
                        </a:rPr>
                        <a:t>теңге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36 105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128 709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256,5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78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2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оның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ішінде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14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5.1.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err="1" smtClean="0">
                          <a:effectLst/>
                        </a:rPr>
                        <a:t>үшінші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тарап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ұйымдарының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қызметтері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10 589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72 545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585,1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өткізілген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сатып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алу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рәсімдерінің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нәтижелері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бойынша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7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5.2.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t" latinLnBrk="0" hangingPunct="1"/>
                      <a:r>
                        <a:rPr lang="ru-RU" sz="1200" dirty="0" err="1" smtClean="0">
                          <a:effectLst/>
                        </a:rPr>
                        <a:t>техникалық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сараптама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453,2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өткізілген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сатып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алу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рәсімдерінің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нәтижелері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бойынша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7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t" latinLnBrk="0" hangingPunct="1"/>
                      <a:r>
                        <a:rPr lang="ru-RU" sz="1200" dirty="0" err="1" smtClean="0">
                          <a:effectLst/>
                        </a:rPr>
                        <a:t>электрондық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сауда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алаңы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t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4 749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1 284,4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өткізілген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сатып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алу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рәсімдерінің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нәтижелері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бойынша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57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5.4.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«</a:t>
                      </a:r>
                      <a:r>
                        <a:rPr lang="kk-KZ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Қазакстан</a:t>
                      </a:r>
                      <a:r>
                        <a:rPr lang="kk-KZ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Алюминийі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» АҚ</a:t>
                      </a:r>
                      <a:r>
                        <a:rPr lang="ru-RU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бөлімшелерін</a:t>
                      </a:r>
                      <a:r>
                        <a:rPr lang="ru-RU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қызметтері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37 393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тарифтік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сметаға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енгізілген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бастапқыда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төмендетілген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шығындар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03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t" latinLnBrk="0" hangingPunct="1"/>
                      <a:r>
                        <a:rPr lang="ru-RU" sz="1200" dirty="0" err="1" smtClean="0">
                          <a:effectLst/>
                        </a:rPr>
                        <a:t>ауыз</a:t>
                      </a:r>
                      <a:r>
                        <a:rPr lang="ru-RU" sz="1200" dirty="0" smtClean="0">
                          <a:effectLst/>
                        </a:rPr>
                        <a:t> су, </a:t>
                      </a:r>
                      <a:r>
                        <a:rPr lang="ru-RU" sz="1200" dirty="0" err="1" smtClean="0">
                          <a:effectLst/>
                        </a:rPr>
                        <a:t>ағынды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сулар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t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5 015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13 148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162,2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тарифтік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смета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бекітілген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сәттен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бастап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сумен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жабдықтау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тарифінің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өзгеруі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78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6.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 smtClean="0">
                          <a:effectLst/>
                          <a:latin typeface="Arial (Основной текст)"/>
                        </a:rPr>
                        <a:t>Салықтар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 smtClean="0">
                          <a:effectLst/>
                          <a:latin typeface="+mn-lt"/>
                        </a:rPr>
                        <a:t>мың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  <a:latin typeface="+mn-lt"/>
                        </a:rPr>
                        <a:t>теңге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78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6.1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err="1" smtClean="0">
                          <a:effectLst/>
                        </a:rPr>
                        <a:t>экологиялық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төлемдер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Құрылыс-монтаждау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жұмыстарын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ауыстыруға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байланысты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экологиялық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төлемдер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бойынша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төлемді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2025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жылға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ауыстыру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3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5654379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2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2025 </a:t>
            </a:r>
            <a:r>
              <a:rPr lang="ru-RU" dirty="0" err="1" smtClean="0"/>
              <a:t>жылдың</a:t>
            </a:r>
            <a:r>
              <a:rPr lang="ru-RU" dirty="0" smtClean="0"/>
              <a:t> </a:t>
            </a:r>
            <a:r>
              <a:rPr lang="ru-RU" dirty="0" err="1" smtClean="0"/>
              <a:t>қорытындысы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бекітілген</a:t>
            </a:r>
            <a:r>
              <a:rPr lang="ru-RU" dirty="0" smtClean="0"/>
              <a:t> </a:t>
            </a:r>
            <a:r>
              <a:rPr lang="ru-RU" dirty="0" err="1" smtClean="0"/>
              <a:t>тарифтік</a:t>
            </a:r>
            <a:r>
              <a:rPr lang="ru-RU" dirty="0" smtClean="0"/>
              <a:t> </a:t>
            </a:r>
            <a:r>
              <a:rPr lang="ru-RU" dirty="0" err="1" smtClean="0"/>
              <a:t>сметаның</a:t>
            </a:r>
            <a:r>
              <a:rPr lang="ru-RU" dirty="0" smtClean="0"/>
              <a:t> </a:t>
            </a:r>
            <a:r>
              <a:rPr lang="ru-RU" dirty="0" err="1" smtClean="0"/>
              <a:t>бап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орындалуы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ақпарат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911506"/>
              </p:ext>
            </p:extLst>
          </p:nvPr>
        </p:nvGraphicFramePr>
        <p:xfrm>
          <a:off x="156339" y="791935"/>
          <a:ext cx="11526621" cy="5647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2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77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23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57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28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734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36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effectLst/>
                          <a:latin typeface="+mn-lt"/>
                        </a:rPr>
                        <a:t>Р.с</a:t>
                      </a:r>
                      <a:r>
                        <a:rPr lang="ru-RU" sz="900" b="1" u="none" strike="noStrike" dirty="0" smtClean="0">
                          <a:effectLst/>
                          <a:latin typeface="+mn-lt"/>
                        </a:rPr>
                        <a:t>.№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 err="1" smtClean="0">
                          <a:effectLst/>
                        </a:rPr>
                        <a:t>Тарифтік</a:t>
                      </a:r>
                      <a:r>
                        <a:rPr lang="ru-RU" sz="900" b="1" dirty="0" smtClean="0">
                          <a:effectLst/>
                        </a:rPr>
                        <a:t> смета </a:t>
                      </a:r>
                      <a:r>
                        <a:rPr lang="ru-RU" sz="900" b="1" dirty="0" err="1" smtClean="0">
                          <a:effectLst/>
                        </a:rPr>
                        <a:t>көрсеткіштерінің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атауы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effectLst/>
                          <a:latin typeface="+mn-lt"/>
                        </a:rPr>
                        <a:t>Өлшем</a:t>
                      </a:r>
                      <a:r>
                        <a:rPr lang="ru-RU" sz="900" b="1" u="none" strike="noStrike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u="none" strike="noStrike" dirty="0" err="1" smtClean="0">
                          <a:effectLst/>
                          <a:latin typeface="+mn-lt"/>
                        </a:rPr>
                        <a:t>бірлігі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 err="1" smtClean="0">
                          <a:effectLst/>
                        </a:rPr>
                        <a:t>Бекітілген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тарифтік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сметада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көзделген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 err="1" smtClean="0">
                          <a:effectLst/>
                        </a:rPr>
                        <a:t>Тарифтік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сметаның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нақты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қалыптасқан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көрсеткіштері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effectLst/>
                          <a:latin typeface="+mn-lt"/>
                        </a:rPr>
                        <a:t>Ауытқу</a:t>
                      </a:r>
                      <a:r>
                        <a:rPr lang="ru-RU" sz="900" b="1" u="none" strike="noStrike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effectLst/>
                          <a:latin typeface="+mn-lt"/>
                        </a:rPr>
                        <a:t>Ауытқу</a:t>
                      </a:r>
                      <a:r>
                        <a:rPr lang="ru-RU" sz="9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u="none" strike="noStrike" dirty="0" err="1" smtClean="0">
                          <a:effectLst/>
                          <a:latin typeface="+mn-lt"/>
                        </a:rPr>
                        <a:t>себептері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7.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 smtClean="0">
                          <a:effectLst/>
                          <a:latin typeface="Arial (Основной текст)"/>
                        </a:rPr>
                        <a:t>Басқа</a:t>
                      </a:r>
                      <a:r>
                        <a:rPr lang="ru-RU" sz="1200" b="1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  <a:latin typeface="Arial (Основной текст)"/>
                        </a:rPr>
                        <a:t>шығындар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 smtClean="0">
                          <a:effectLst/>
                          <a:latin typeface="+mn-lt"/>
                        </a:rPr>
                        <a:t>мың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  <a:latin typeface="+mn-lt"/>
                        </a:rPr>
                        <a:t>теңге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7 991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71 429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793,9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4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оның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ішінде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::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7.1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err="1" smtClean="0">
                          <a:effectLst/>
                        </a:rPr>
                        <a:t>байланыс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қызметі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 err="1" smtClean="0">
                          <a:effectLst/>
                        </a:rPr>
                        <a:t>нақты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шығындар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7.2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err="1" smtClean="0">
                          <a:effectLst/>
                        </a:rPr>
                        <a:t>Енбектік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корғауа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арналған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шығындар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8 289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 smtClean="0">
                          <a:effectLst/>
                        </a:rPr>
                        <a:t>«Электр </a:t>
                      </a:r>
                      <a:r>
                        <a:rPr lang="ru-RU" sz="1100" dirty="0" err="1" smtClean="0">
                          <a:effectLst/>
                        </a:rPr>
                        <a:t>станциясы</a:t>
                      </a:r>
                      <a:r>
                        <a:rPr lang="ru-RU" sz="1100" dirty="0" smtClean="0">
                          <a:effectLst/>
                        </a:rPr>
                        <a:t>» </a:t>
                      </a:r>
                      <a:r>
                        <a:rPr lang="ru-RU" sz="1100" dirty="0" err="1" smtClean="0">
                          <a:effectLst/>
                        </a:rPr>
                        <a:t>жұмыскерлерінің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ауысым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алдындағы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тексерулерден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және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нақты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санына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сәйкес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кәсіби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тексерулерден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өтуі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20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7.3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err="1" smtClean="0">
                          <a:effectLst/>
                        </a:rPr>
                        <a:t>арнайы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сүт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өткізілген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сатып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алу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рәсімдерінің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нәтижелері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бойынша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7.4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err="1" smtClean="0">
                          <a:effectLst/>
                        </a:rPr>
                        <a:t>іссапар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шығындары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нақты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шығындар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1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7.5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err="1" smtClean="0">
                          <a:effectLst/>
                        </a:rPr>
                        <a:t>кеңсе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тауарлары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нақты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шығындар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6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i="1" dirty="0" err="1" smtClean="0">
                          <a:effectLst/>
                        </a:rPr>
                        <a:t>жұмыс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берушінің</a:t>
                      </a:r>
                      <a:r>
                        <a:rPr lang="ru-RU" sz="1200" i="1" dirty="0" smtClean="0">
                          <a:effectLst/>
                        </a:rPr>
                        <a:t> АҚЖ </a:t>
                      </a:r>
                      <a:r>
                        <a:rPr lang="ru-RU" sz="1200" i="1" dirty="0" err="1" smtClean="0">
                          <a:effectLst/>
                        </a:rPr>
                        <a:t>жұмыскерлердің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өмірі</a:t>
                      </a:r>
                      <a:r>
                        <a:rPr lang="ru-RU" sz="1200" i="1" dirty="0" smtClean="0">
                          <a:effectLst/>
                        </a:rPr>
                        <a:t> мен </a:t>
                      </a:r>
                      <a:r>
                        <a:rPr lang="ru-RU" sz="1200" i="1" dirty="0" err="1" smtClean="0">
                          <a:effectLst/>
                        </a:rPr>
                        <a:t>денсаулығына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зиян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келтіргені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үшін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сақтандыру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t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  <a:p>
                      <a:pPr algn="ctr" fontAlgn="t"/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1 237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1 974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Төлем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ставкаларын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ұлғайту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22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i="1" dirty="0" smtClean="0">
                          <a:effectLst/>
                        </a:rPr>
                        <a:t>3 </a:t>
                      </a:r>
                      <a:r>
                        <a:rPr lang="ru-RU" sz="1200" i="1" dirty="0" err="1" smtClean="0">
                          <a:effectLst/>
                        </a:rPr>
                        <a:t>адамға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зиян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келтіргені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үшін</a:t>
                      </a:r>
                      <a:r>
                        <a:rPr lang="ru-RU" sz="1200" i="1" dirty="0" smtClean="0">
                          <a:effectLst/>
                        </a:rPr>
                        <a:t> АҚЖ </a:t>
                      </a:r>
                      <a:r>
                        <a:rPr lang="ru-RU" sz="1200" i="1" dirty="0" err="1" smtClean="0">
                          <a:effectLst/>
                        </a:rPr>
                        <a:t>сақтандыру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 err="1" smtClean="0">
                          <a:effectLst/>
                        </a:rPr>
                        <a:t>тарифтік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сметаға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енгізілген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бастапқыда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төмендетілген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шығындар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14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i="1" dirty="0" smtClean="0">
                          <a:effectLst/>
                        </a:rPr>
                        <a:t>ЖЭО </a:t>
                      </a:r>
                      <a:r>
                        <a:rPr lang="ru-RU" sz="1200" i="1" dirty="0" err="1" smtClean="0">
                          <a:effectLst/>
                        </a:rPr>
                        <a:t>объектілерін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күзету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3 166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7 864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148,4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өткізілген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сатып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алу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рәсімдерінің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нәтижелері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бойынша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i="1" dirty="0" err="1" smtClean="0">
                          <a:effectLst/>
                        </a:rPr>
                        <a:t>кадрларды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даярлауға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арналған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шығындар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3 414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957,0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 err="1" smtClean="0">
                          <a:effectLst/>
                        </a:rPr>
                        <a:t>өткізілген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конкурстық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рәсімдердің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қорытындысы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бойынша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60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i="1" dirty="0" err="1" smtClean="0">
                          <a:effectLst/>
                        </a:rPr>
                        <a:t>көлік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құралдары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иелерінің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азаматтық-құқықтық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жауапкершілігін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сақтандыру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нақты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шығындар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i="1" dirty="0" smtClean="0">
                          <a:effectLst/>
                        </a:rPr>
                        <a:t>«</a:t>
                      </a:r>
                      <a:r>
                        <a:rPr lang="ru-RU" sz="1200" i="1" dirty="0" err="1" smtClean="0">
                          <a:effectLst/>
                        </a:rPr>
                        <a:t>Еуразия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сақтандыру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компаниясы</a:t>
                      </a:r>
                      <a:r>
                        <a:rPr lang="ru-RU" sz="1200" i="1" dirty="0" smtClean="0">
                          <a:effectLst/>
                        </a:rPr>
                        <a:t>» АҚ </a:t>
                      </a:r>
                      <a:r>
                        <a:rPr lang="ru-RU" sz="1200" i="1" dirty="0" err="1" smtClean="0">
                          <a:effectLst/>
                        </a:rPr>
                        <a:t>өндірістік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үзілістерінің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тоқтап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қалуын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сақтандыру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48 498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i="1" dirty="0" smtClean="0">
                          <a:effectLst/>
                        </a:rPr>
                        <a:t>ЖЭО </a:t>
                      </a:r>
                      <a:r>
                        <a:rPr lang="ru-RU" sz="1200" i="1" dirty="0" err="1" smtClean="0">
                          <a:effectLst/>
                        </a:rPr>
                        <a:t>кадрлық</a:t>
                      </a:r>
                      <a:r>
                        <a:rPr lang="ru-RU" sz="1200" i="1" dirty="0" smtClean="0">
                          <a:effectLst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</a:rPr>
                        <a:t>әкімшілендіру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9925699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12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2025 </a:t>
            </a:r>
            <a:r>
              <a:rPr lang="ru-RU" dirty="0" err="1" smtClean="0"/>
              <a:t>жылдың</a:t>
            </a:r>
            <a:r>
              <a:rPr lang="ru-RU" dirty="0" smtClean="0"/>
              <a:t> </a:t>
            </a:r>
            <a:r>
              <a:rPr lang="ru-RU" dirty="0" err="1" smtClean="0"/>
              <a:t>қорытындысы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бекітілген</a:t>
            </a:r>
            <a:r>
              <a:rPr lang="ru-RU" dirty="0" smtClean="0"/>
              <a:t> </a:t>
            </a:r>
            <a:r>
              <a:rPr lang="ru-RU" dirty="0" err="1" smtClean="0"/>
              <a:t>тарифтік</a:t>
            </a:r>
            <a:r>
              <a:rPr lang="ru-RU" dirty="0" smtClean="0"/>
              <a:t> </a:t>
            </a:r>
            <a:r>
              <a:rPr lang="ru-RU" dirty="0" err="1" smtClean="0"/>
              <a:t>сметаның</a:t>
            </a:r>
            <a:r>
              <a:rPr lang="ru-RU" dirty="0" smtClean="0"/>
              <a:t> </a:t>
            </a:r>
            <a:r>
              <a:rPr lang="ru-RU" dirty="0" err="1" smtClean="0"/>
              <a:t>бап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орындалуы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ақпарат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804129"/>
              </p:ext>
            </p:extLst>
          </p:nvPr>
        </p:nvGraphicFramePr>
        <p:xfrm>
          <a:off x="409500" y="1227039"/>
          <a:ext cx="11159382" cy="4371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2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68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24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92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24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2889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03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effectLst/>
                          <a:latin typeface="+mn-lt"/>
                        </a:rPr>
                        <a:t>Р.с</a:t>
                      </a:r>
                      <a:r>
                        <a:rPr lang="ru-RU" sz="900" b="1" u="none" strike="noStrike" dirty="0" smtClean="0">
                          <a:effectLst/>
                          <a:latin typeface="+mn-lt"/>
                        </a:rPr>
                        <a:t>.№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 err="1" smtClean="0">
                          <a:effectLst/>
                        </a:rPr>
                        <a:t>Тарифтік</a:t>
                      </a:r>
                      <a:r>
                        <a:rPr lang="ru-RU" sz="900" b="1" dirty="0" smtClean="0">
                          <a:effectLst/>
                        </a:rPr>
                        <a:t> смета </a:t>
                      </a:r>
                      <a:r>
                        <a:rPr lang="ru-RU" sz="900" b="1" dirty="0" err="1" smtClean="0">
                          <a:effectLst/>
                        </a:rPr>
                        <a:t>көрсеткіштерінің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атауы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effectLst/>
                          <a:latin typeface="+mn-lt"/>
                        </a:rPr>
                        <a:t>Өлшем</a:t>
                      </a:r>
                      <a:r>
                        <a:rPr lang="ru-RU" sz="900" b="1" u="none" strike="noStrike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u="none" strike="noStrike" dirty="0" err="1" smtClean="0">
                          <a:effectLst/>
                          <a:latin typeface="+mn-lt"/>
                        </a:rPr>
                        <a:t>бірлігі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 err="1" smtClean="0">
                          <a:effectLst/>
                        </a:rPr>
                        <a:t>Бекітілген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тарифтік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сметада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көзделген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 err="1" smtClean="0">
                          <a:effectLst/>
                        </a:rPr>
                        <a:t>Тарифтік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сметаның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нақты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қалыптасқан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көрсеткіштері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effectLst/>
                          <a:latin typeface="+mn-lt"/>
                        </a:rPr>
                        <a:t>Ауытқу</a:t>
                      </a:r>
                      <a:r>
                        <a:rPr lang="ru-RU" sz="900" b="1" u="none" strike="noStrike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effectLst/>
                          <a:latin typeface="+mn-lt"/>
                        </a:rPr>
                        <a:t>Ауытқу</a:t>
                      </a:r>
                      <a:r>
                        <a:rPr lang="ru-RU" sz="9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u="none" strike="noStrike" dirty="0" err="1" smtClean="0">
                          <a:effectLst/>
                          <a:latin typeface="+mn-lt"/>
                        </a:rPr>
                        <a:t>себептері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 smtClean="0">
                          <a:effectLst/>
                          <a:latin typeface="Arial (Основной текст)"/>
                        </a:rPr>
                        <a:t>Кезең</a:t>
                      </a:r>
                      <a:r>
                        <a:rPr lang="ru-RU" sz="1200" b="1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  <a:latin typeface="Arial (Основной текст)"/>
                        </a:rPr>
                        <a:t>шығыстары</a:t>
                      </a:r>
                      <a:r>
                        <a:rPr lang="ru-RU" sz="1200" b="1" u="none" strike="noStrike" dirty="0" smtClean="0">
                          <a:effectLst/>
                          <a:latin typeface="Arial (Основной текст)"/>
                        </a:rPr>
                        <a:t>, </a:t>
                      </a:r>
                      <a:r>
                        <a:rPr lang="ru-RU" sz="1200" b="1" u="none" strike="noStrike" dirty="0" err="1" smtClean="0">
                          <a:effectLst/>
                          <a:latin typeface="Arial (Основной текст)"/>
                        </a:rPr>
                        <a:t>барлығы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 smtClean="0">
                          <a:effectLst/>
                          <a:latin typeface="+mn-lt"/>
                        </a:rPr>
                        <a:t>мың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  <a:latin typeface="+mn-lt"/>
                        </a:rPr>
                        <a:t>теңге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8 242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25 249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5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8.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 smtClean="0">
                          <a:effectLst/>
                          <a:latin typeface="Arial (Основной текст)"/>
                        </a:rPr>
                        <a:t>Жалпы</a:t>
                      </a:r>
                      <a:r>
                        <a:rPr lang="ru-RU" sz="1200" b="1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  <a:latin typeface="Arial (Основной текст)"/>
                        </a:rPr>
                        <a:t>және</a:t>
                      </a:r>
                      <a:r>
                        <a:rPr lang="ru-RU" sz="1200" b="1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  <a:latin typeface="Arial (Основной текст)"/>
                        </a:rPr>
                        <a:t>әкімшілік</a:t>
                      </a:r>
                      <a:r>
                        <a:rPr lang="ru-RU" sz="1200" b="1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  <a:latin typeface="Arial (Основной текст)"/>
                        </a:rPr>
                        <a:t>шығыстар</a:t>
                      </a:r>
                      <a:r>
                        <a:rPr lang="ru-RU" sz="1200" b="1" u="none" strike="noStrike" dirty="0" smtClean="0">
                          <a:effectLst/>
                          <a:latin typeface="Arial (Основной текст)"/>
                        </a:rPr>
                        <a:t>, </a:t>
                      </a:r>
                      <a:r>
                        <a:rPr lang="ru-RU" sz="1200" b="1" u="none" strike="noStrike" dirty="0" err="1" smtClean="0">
                          <a:effectLst/>
                          <a:latin typeface="Arial (Основной текст)"/>
                        </a:rPr>
                        <a:t>барлығы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8 242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25 249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оның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ішінде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::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8.1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Салықтар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,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барлығы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6 376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17 147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8.1.1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мүлік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салық</a:t>
                      </a:r>
                      <a:r>
                        <a:rPr lang="ru-RU" sz="1200" u="none" strike="noStrike" baseline="0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baseline="0" dirty="0" err="1" smtClean="0">
                          <a:effectLst/>
                          <a:latin typeface="Arial (Основной текст)"/>
                        </a:rPr>
                        <a:t>төлеу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6 368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17 138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169,1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НҚ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түсуіне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байланысты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20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8.1.2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Көлікке</a:t>
                      </a:r>
                      <a:r>
                        <a:rPr lang="ru-RU" sz="1200" u="none" strike="noStrike" baseline="0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baseline="0" dirty="0" err="1" smtClean="0">
                          <a:effectLst/>
                          <a:latin typeface="Arial (Основной текст)"/>
                        </a:rPr>
                        <a:t>салык</a:t>
                      </a:r>
                      <a:r>
                        <a:rPr lang="ru-RU" sz="1200" u="none" strike="noStrike" baseline="0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baseline="0" dirty="0" err="1" smtClean="0">
                          <a:effectLst/>
                          <a:latin typeface="Arial (Основной текст)"/>
                        </a:rPr>
                        <a:t>төлеу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1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8.2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Басқа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шығындар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оның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Arial (Основной текст)"/>
                        </a:rPr>
                        <a:t>ішінде</a:t>
                      </a:r>
                      <a:r>
                        <a:rPr lang="ru-RU" sz="1200" u="none" strike="noStrike" dirty="0" smtClean="0">
                          <a:effectLst/>
                          <a:latin typeface="Arial (Основной текст)"/>
                        </a:rPr>
                        <a:t>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1 866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8 102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334,2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8.2.</a:t>
                      </a: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err="1" smtClean="0">
                          <a:effectLst/>
                        </a:rPr>
                        <a:t>мамандар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қызметі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1 866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5 224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180,0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жалақының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өсуіне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байланысты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шығындардың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өсуі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басқа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шығындар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2 878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  <a:r>
                        <a:rPr lang="kk-K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нақты</a:t>
                      </a:r>
                      <a:r>
                        <a:rPr lang="kk-KZ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шығындар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58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dirty="0" err="1" smtClean="0">
                          <a:effectLst/>
                        </a:rPr>
                        <a:t>Қызмет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</a:rPr>
                        <a:t>көрсетуге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</a:rPr>
                        <a:t>арналған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</a:rPr>
                        <a:t>барлық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</a:rPr>
                        <a:t>шығындар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1 812 171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3 432 215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98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Пайда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121 934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-1 480 202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-1 313,9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32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dirty="0" err="1" smtClean="0">
                          <a:effectLst/>
                        </a:rPr>
                        <a:t>Барлық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</a:rPr>
                        <a:t>кірістер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1 934 105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1 952 013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09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VI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dirty="0" err="1" smtClean="0">
                          <a:effectLst/>
                        </a:rPr>
                        <a:t>Жылу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</a:rPr>
                        <a:t>энергиясын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</a:rPr>
                        <a:t>өткізу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</a:rPr>
                        <a:t>көлемі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 smtClean="0">
                          <a:effectLst/>
                          <a:latin typeface="+mn-lt"/>
                        </a:rPr>
                        <a:t>мың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 Гкал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1 342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1 354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 err="1" smtClean="0">
                          <a:effectLst/>
                        </a:rPr>
                        <a:t>Тұтынушылардың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нақты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өтінімдері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бойынша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04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VII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dirty="0" smtClean="0">
                          <a:effectLst/>
                        </a:rPr>
                        <a:t>Тариф, ҚҚС </a:t>
                      </a:r>
                      <a:r>
                        <a:rPr lang="ru-RU" sz="1200" b="1" dirty="0" err="1" smtClean="0">
                          <a:effectLst/>
                        </a:rPr>
                        <a:t>есебінсіз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 smtClean="0"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/Гкал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1 441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1 441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9352" y="6211670"/>
            <a:ext cx="106445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558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6508919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0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сапасы</a:t>
            </a:r>
            <a:r>
              <a:rPr lang="ru-RU" dirty="0"/>
              <a:t> мен </a:t>
            </a:r>
            <a:r>
              <a:rPr lang="ru-RU" dirty="0" err="1"/>
              <a:t>сенімділігі</a:t>
            </a:r>
            <a:r>
              <a:rPr lang="ru-RU" dirty="0"/>
              <a:t> </a:t>
            </a:r>
            <a:r>
              <a:rPr lang="ru-RU" dirty="0" err="1"/>
              <a:t>көрсеткіштерінің</a:t>
            </a:r>
            <a:r>
              <a:rPr lang="ru-RU" dirty="0"/>
              <a:t> </a:t>
            </a:r>
            <a:r>
              <a:rPr lang="ru-RU" dirty="0" err="1"/>
              <a:t>сақталуы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Алюминий Казахстана» АҚ </a:t>
            </a:r>
            <a:r>
              <a:rPr lang="ru-RU" dirty="0" err="1"/>
              <a:t>қызметінің</a:t>
            </a:r>
            <a:r>
              <a:rPr lang="ru-RU" dirty="0"/>
              <a:t> </a:t>
            </a:r>
            <a:r>
              <a:rPr lang="ru-RU" dirty="0" err="1"/>
              <a:t>тиімділік</a:t>
            </a:r>
            <a:r>
              <a:rPr lang="ru-RU" dirty="0"/>
              <a:t> </a:t>
            </a:r>
            <a:r>
              <a:rPr lang="ru-RU" dirty="0" err="1"/>
              <a:t>көрсеткіштеріне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1638" y="915757"/>
            <a:ext cx="11473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+mn-lt"/>
              </a:rPr>
              <a:t>«Алюминий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Казахстана» АҚ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үшін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реттелетін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қызметтердің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сапасы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мен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сенімділігінің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көрсеткіштері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және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уәкілетті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орган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қызметінің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тиімділік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көрсеткіштерін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+mn-lt"/>
              </a:rPr>
              <a:t>әзірлемеген</a:t>
            </a:r>
            <a:r>
              <a:rPr lang="ru-RU" sz="1600" b="1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+mn-lt"/>
              </a:rPr>
              <a:t>және</a:t>
            </a:r>
            <a:r>
              <a:rPr lang="ru-RU" sz="1600" b="1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+mn-lt"/>
              </a:rPr>
              <a:t>бекітпеген</a:t>
            </a:r>
            <a:r>
              <a:rPr lang="ru-RU" sz="1600" b="1" dirty="0">
                <a:solidFill>
                  <a:prstClr val="black"/>
                </a:solidFill>
                <a:latin typeface="+mn-lt"/>
              </a:rPr>
              <a:t>. </a:t>
            </a:r>
            <a:endParaRPr lang="ru-RU" sz="1600" b="1" dirty="0" smtClean="0">
              <a:solidFill>
                <a:prstClr val="black"/>
              </a:solidFill>
              <a:latin typeface="+mn-lt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+mn-lt"/>
              </a:rPr>
              <a:t>2025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жылы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жүргізілген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күрделі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жөндеу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нәтижесінде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«Алюминий Казахстана» АҚ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мынадай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көрсеткіштерге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қол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жеткізді</a:t>
            </a:r>
            <a:endParaRPr lang="ru-RU" sz="1600" dirty="0">
              <a:solidFill>
                <a:prstClr val="black"/>
              </a:solidFill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612623"/>
              </p:ext>
            </p:extLst>
          </p:nvPr>
        </p:nvGraphicFramePr>
        <p:xfrm>
          <a:off x="379100" y="2075411"/>
          <a:ext cx="11280028" cy="1858743"/>
        </p:xfrm>
        <a:graphic>
          <a:graphicData uri="http://schemas.openxmlformats.org/drawingml/2006/table">
            <a:tbl>
              <a:tblPr/>
              <a:tblGrid>
                <a:gridCol w="251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63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xmlns="" val="1317127961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22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51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р.с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Сенімділік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пен сапа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көрсеткіші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Өлшем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Есепті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кезеңнің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алдындағы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жылдың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фактісі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2025ж.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жоспары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 ж.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фактісі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Сенімділік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пен сапа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көрсеткіштерінің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сақталуын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бағалау</a:t>
                      </a:r>
                      <a:endParaRPr lang="ru-RU" sz="10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Сенімділік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пен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сапаны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сақтамаудың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себептері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негіздемесі</a:t>
                      </a:r>
                      <a:r>
                        <a:rPr lang="ru-RU" sz="1000" dirty="0" smtClean="0">
                          <a:effectLst/>
                        </a:rPr>
                        <a:t>) 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7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effectLst/>
                        </a:rPr>
                        <a:t>Негізгі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құралдардың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тозуын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азайту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%</a:t>
                      </a:r>
                    </a:p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 err="1" smtClean="0">
                          <a:effectLst/>
                        </a:rPr>
                        <a:t>бекітілмеген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-8,06%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effectLst/>
                        </a:rPr>
                        <a:t>қол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жеткізілді</a:t>
                      </a:r>
                      <a:endParaRPr lang="ru-RU" dirty="0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061338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38423"/>
              </p:ext>
            </p:extLst>
          </p:nvPr>
        </p:nvGraphicFramePr>
        <p:xfrm>
          <a:off x="392528" y="4153036"/>
          <a:ext cx="11280027" cy="1858743"/>
        </p:xfrm>
        <a:graphic>
          <a:graphicData uri="http://schemas.openxmlformats.org/drawingml/2006/table">
            <a:tbl>
              <a:tblPr/>
              <a:tblGrid>
                <a:gridCol w="251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93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5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xmlns="" val="2777463631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002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35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19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Тиімділік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көрсеткіші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Өлшем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Есепті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кезеңнің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алдындағы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жылдың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фактісі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2025ж.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жоспары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 ж.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фактісі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Тиімділік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көрсеткіштеріне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қол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жеткізуді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бағалау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Тиімділік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көрсеткіштеріне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қол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жеткізбеу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себептері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негіздемесі</a:t>
                      </a:r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7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effectLst/>
                        </a:rPr>
                        <a:t>Негізгі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құралдардың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тозуын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азайту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%</a:t>
                      </a:r>
                    </a:p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 err="1" smtClean="0">
                          <a:effectLst/>
                        </a:rPr>
                        <a:t>бекітілмеген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-8,06%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effectLst/>
                        </a:rPr>
                        <a:t>қол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жеткізілді</a:t>
                      </a:r>
                      <a:endParaRPr lang="ru-RU" dirty="0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06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8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60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00000000000000000000E+00&quot;&gt;&lt;m_msothmcolidx val=&quot;0&quot;/&gt;&lt;m_rgb r=&quot;BC&quot; g=&quot;BC&quot; b=&quot;BC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YesiZHXPp6bUb99Gd4k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lDR5PH3TR7trUK1ffb5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FywOUhj9VK8oqCB.Suq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1dWiGkDo9vUx5XSgex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31Z6zfKVEcIxb3A6.Ur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K0zytRzmdeW2F1_QAVS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rKNSTu3JFb94lsyuQLW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mxPbJPD3fLu4460CyHG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ejWDFI8mfza_wURPs3G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34vkPLletJvdJRfRDzq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0W5RjjwkdWwjRc0sO4O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lShXw8.jLNC_4BXZIL1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06y4.Ad30Bs2LEcXTjP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75CDEZhRRWL6fT2rIdK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t3d69.Kr_ldGB9WFd8Z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L_FLR6VqGHsSemETmcqy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dtQN.ta7BKnXBDrxU8h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cHgLcw3ie0r.fzGLvjw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HmcvmIakyHv6zu1ZVMX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Wsa.IBIxJ_2xswy1tOl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2qIs6UdTypjWRaxJNDu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6PQemq9ynIOHQ_Uxacj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qEfKG.Pem8zEunV0HTw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pQU.LN4NYuJhfouUg16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n5UCaaWgf0iMcz3xmE7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XtqlhOZ4F5KtI3xwNTp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_fj_yZEDuVCIsJz0PW8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BDhaKWc.Ojdq7DtOM9s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ERG Palette">
      <a:dk1>
        <a:sysClr val="windowText" lastClr="000000"/>
      </a:dk1>
      <a:lt1>
        <a:sysClr val="window" lastClr="FFFFFF"/>
      </a:lt1>
      <a:dk2>
        <a:srgbClr val="EE7D11"/>
      </a:dk2>
      <a:lt2>
        <a:srgbClr val="F5C77B"/>
      </a:lt2>
      <a:accent1>
        <a:srgbClr val="757477"/>
      </a:accent1>
      <a:accent2>
        <a:srgbClr val="BFBFBF"/>
      </a:accent2>
      <a:accent3>
        <a:srgbClr val="E2E2E2"/>
      </a:accent3>
      <a:accent4>
        <a:srgbClr val="3F547F"/>
      </a:accent4>
      <a:accent5>
        <a:srgbClr val="C22326"/>
      </a:accent5>
      <a:accent6>
        <a:srgbClr val="BCDD5A"/>
      </a:accent6>
      <a:hlink>
        <a:srgbClr val="0000FF"/>
      </a:hlink>
      <a:folHlink>
        <a:srgbClr val="800080"/>
      </a:folHlink>
    </a:clrScheme>
    <a:fontScheme name="E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31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2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0" ma:contentTypeDescription="Создание документа." ma:contentTypeScope="" ma:versionID="9de2291b5e6623785806e3f64a01eb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6D4261-0DD1-447A-BF52-FFBA20D034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B64FD01-9D84-43D1-8584-8C0CACBE77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537EC3-40D3-4C8E-B92A-61C80E825147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5861</TotalTime>
  <Words>2284</Words>
  <Application>Microsoft Office PowerPoint</Application>
  <PresentationFormat>Широкоэкранный</PresentationFormat>
  <Paragraphs>750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(Основной текст)</vt:lpstr>
      <vt:lpstr>Calibri</vt:lpstr>
      <vt:lpstr>Montserrat</vt:lpstr>
      <vt:lpstr>Open Sans</vt:lpstr>
      <vt:lpstr>Wingdings</vt:lpstr>
      <vt:lpstr>Blank</vt:lpstr>
      <vt:lpstr>ERG</vt:lpstr>
      <vt:lpstr>Слайд think-cell</vt:lpstr>
      <vt:lpstr>Презентация PowerPoint</vt:lpstr>
      <vt:lpstr>Жалпы ақпарат</vt:lpstr>
      <vt:lpstr>2025 жылға бекітілген инвестициялық бағдарламаның орындалуы туралы ақпарат</vt:lpstr>
      <vt:lpstr>2025 жылға бекітілген инвестициялық бағдарламаның орындалуы туралы ақпарат (жалғасы)</vt:lpstr>
      <vt:lpstr>2025 жылдың қорытындысы бойынша бекітілген тарифтік сметаның бап бойынша орындалуы туралы ақпарат</vt:lpstr>
      <vt:lpstr>2025 жылдың қорытындысы бойынша бекітілген тарифтік сметаның бап бойынша орындалуы туралы ақпарат</vt:lpstr>
      <vt:lpstr>2025 жылдың қорытындысы бойынша бекітілген тарифтік сметаның бап бойынша орындалуы туралы ақпарат</vt:lpstr>
      <vt:lpstr>2025 жылдың қорытындысы бойынша бекітілген тарифтік сметаның бап бойынша орындалуы туралы ақпарат</vt:lpstr>
      <vt:lpstr>Реттелетін қызметтердің сапасы мен сенімділігі көрсеткіштерінің сақталуы туралы;  «Алюминий Казахстана» АҚ қызметінің тиімділік көрсеткіштеріне қол жеткізу туралы ақпарат</vt:lpstr>
      <vt:lpstr>Реттелетін қызмет (жылу энергиясын өндіру) бойынша «Алюминий Казахстана» АҚ қызметінің негізгі қаржылық экономикалық көрсеткіштері туралы ақпарат</vt:lpstr>
      <vt:lpstr>Көрсетілген реттеліп көрсетілетін қызметтердің көлемі туралы ақпарат</vt:lpstr>
      <vt:lpstr>Реттеліп көрсетілетін қызметтерді тұтынушылармен жүргізілетін жұмыс туралы ақпарат</vt:lpstr>
      <vt:lpstr>Презентация PowerPoint</vt:lpstr>
      <vt:lpstr>Қызмет перспективалары (даму жоспарлары) туралы ақпарат, оның ішінде: тарифтердің ықтимал өзгерістері</vt:lpstr>
      <vt:lpstr>2025 жылдың қорытындысы бойынша кірме жолдардың көрсетілетін қызметтері (қуаты аз) туралы ақпарат</vt:lpstr>
      <vt:lpstr>Презентация PowerPoint</vt:lpstr>
    </vt:vector>
  </TitlesOfParts>
  <Company>ENRC Marketing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of the presentation</dc:title>
  <dc:creator>Valentina Moleva</dc:creator>
  <cp:lastModifiedBy>Anuar Bimaganov</cp:lastModifiedBy>
  <cp:revision>315</cp:revision>
  <cp:lastPrinted>2016-09-02T06:24:06Z</cp:lastPrinted>
  <dcterms:created xsi:type="dcterms:W3CDTF">2016-09-22T11:35:24Z</dcterms:created>
  <dcterms:modified xsi:type="dcterms:W3CDTF">2026-04-17T05:02:37Z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